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nva Sans Bold"/>
      <p:regular r:id="rId15"/>
    </p:embeddedFont>
    <p:embeddedFont>
      <p:font typeface="Montserrat" panose="00000500000000000000" pitchFamily="2" charset="0"/>
      <p:regular r:id="rId16"/>
      <p:bold r:id="rId17"/>
      <p:boldItalic r:id="rId18"/>
    </p:embeddedFont>
    <p:embeddedFont>
      <p:font typeface="Montserrat Bold"/>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9" d="100"/>
          <a:sy n="49" d="100"/>
        </p:scale>
        <p:origin x="1685" y="26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bit.ly/werecookedai" TargetMode="Externa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abs/2310.17631"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huggingface.co/datasets/google/boolq" TargetMode="Externa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huggingface.co/datasets/r-three/fib"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s://arxiv.org/abs/2302.00923"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wandb.ai/adzhar-faiq/finetune-malaysian-mistral-llmasajudge-v2/runs/tgmucbzl" TargetMode="External"/><Relationship Id="rId3" Type="http://schemas.openxmlformats.org/officeDocument/2006/relationships/image" Target="../media/image16.png"/><Relationship Id="rId7" Type="http://schemas.openxmlformats.org/officeDocument/2006/relationships/hyperlink" Target="https://huggingface.co/wanadzhar913/malaysian-mistral-llmasajudge-v3"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hyperlink" Target="https://huggingface.co/wanadzhar913/malaysian-mistral-llmasajudge-v2" TargetMode="External"/><Relationship Id="rId5" Type="http://schemas.openxmlformats.org/officeDocument/2006/relationships/hyperlink" Target="https://huggingface.co/mesolitica/malaysian-mistral-7b-32k-instructions-v4" TargetMode="External"/><Relationship Id="rId4" Type="http://schemas.openxmlformats.org/officeDocument/2006/relationships/image" Target="../media/image17.png"/><Relationship Id="rId9" Type="http://schemas.openxmlformats.org/officeDocument/2006/relationships/hyperlink" Target="https://wandb.ai/adzhar-faiq/finetune-malaysian-mistral-llmasajudge-v3/runs/8ocdvq5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898322">
            <a:off x="12872211" y="-2776467"/>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txBody>
          <a:bodyPr/>
          <a:lstStyle/>
          <a:p>
            <a:endParaRPr lang="en-MY"/>
          </a:p>
        </p:txBody>
      </p:sp>
      <p:grpSp>
        <p:nvGrpSpPr>
          <p:cNvPr id="3" name="Group 3"/>
          <p:cNvGrpSpPr/>
          <p:nvPr/>
        </p:nvGrpSpPr>
        <p:grpSpPr>
          <a:xfrm>
            <a:off x="10463626" y="1621617"/>
            <a:ext cx="753561" cy="75356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MY"/>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4778711" y="7667323"/>
            <a:ext cx="1578921" cy="157892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MY"/>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367131" y="7679379"/>
            <a:ext cx="1515764" cy="1578921"/>
          </a:xfrm>
          <a:custGeom>
            <a:avLst/>
            <a:gdLst/>
            <a:ahLst/>
            <a:cxnLst/>
            <a:rect l="l" t="t" r="r" b="b"/>
            <a:pathLst>
              <a:path w="1515764" h="1578921">
                <a:moveTo>
                  <a:pt x="0" y="0"/>
                </a:moveTo>
                <a:lnTo>
                  <a:pt x="1515765" y="0"/>
                </a:lnTo>
                <a:lnTo>
                  <a:pt x="1515765" y="1578921"/>
                </a:lnTo>
                <a:lnTo>
                  <a:pt x="0" y="1578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0" name="Freeform 10"/>
          <p:cNvSpPr/>
          <p:nvPr/>
        </p:nvSpPr>
        <p:spPr>
          <a:xfrm>
            <a:off x="8402306" y="7111133"/>
            <a:ext cx="2438101" cy="2438101"/>
          </a:xfrm>
          <a:custGeom>
            <a:avLst/>
            <a:gdLst/>
            <a:ahLst/>
            <a:cxnLst/>
            <a:rect l="l" t="t" r="r" b="b"/>
            <a:pathLst>
              <a:path w="2438101" h="2438101">
                <a:moveTo>
                  <a:pt x="0" y="0"/>
                </a:moveTo>
                <a:lnTo>
                  <a:pt x="2438101" y="0"/>
                </a:lnTo>
                <a:lnTo>
                  <a:pt x="2438101" y="2438101"/>
                </a:lnTo>
                <a:lnTo>
                  <a:pt x="0" y="2438101"/>
                </a:lnTo>
                <a:lnTo>
                  <a:pt x="0" y="0"/>
                </a:lnTo>
                <a:close/>
              </a:path>
            </a:pathLst>
          </a:custGeom>
          <a:blipFill>
            <a:blip r:embed="rId5"/>
            <a:stretch>
              <a:fillRect/>
            </a:stretch>
          </a:blipFill>
        </p:spPr>
        <p:txBody>
          <a:bodyPr/>
          <a:lstStyle/>
          <a:p>
            <a:endParaRPr lang="en-MY"/>
          </a:p>
        </p:txBody>
      </p:sp>
      <p:sp>
        <p:nvSpPr>
          <p:cNvPr id="11" name="TextBox 11"/>
          <p:cNvSpPr txBox="1"/>
          <p:nvPr/>
        </p:nvSpPr>
        <p:spPr>
          <a:xfrm>
            <a:off x="1367131" y="3714421"/>
            <a:ext cx="10072534" cy="1696554"/>
          </a:xfrm>
          <a:prstGeom prst="rect">
            <a:avLst/>
          </a:prstGeom>
        </p:spPr>
        <p:txBody>
          <a:bodyPr lIns="0" tIns="0" rIns="0" bIns="0" rtlCol="0" anchor="t">
            <a:spAutoFit/>
          </a:bodyPr>
          <a:lstStyle/>
          <a:p>
            <a:pPr algn="l">
              <a:lnSpc>
                <a:spcPts val="13868"/>
              </a:lnSpc>
              <a:spcBef>
                <a:spcPct val="0"/>
              </a:spcBef>
            </a:pPr>
            <a:r>
              <a:rPr lang="en-US" sz="9905" b="1">
                <a:solidFill>
                  <a:srgbClr val="FFFFFF"/>
                </a:solidFill>
                <a:latin typeface="Montserrat Bold"/>
                <a:ea typeface="Montserrat Bold"/>
                <a:cs typeface="Montserrat Bold"/>
                <a:sym typeface="Montserrat Bold"/>
              </a:rPr>
              <a:t>Werecooked!</a:t>
            </a:r>
          </a:p>
        </p:txBody>
      </p:sp>
      <p:sp>
        <p:nvSpPr>
          <p:cNvPr id="12" name="TextBox 12"/>
          <p:cNvSpPr txBox="1"/>
          <p:nvPr/>
        </p:nvSpPr>
        <p:spPr>
          <a:xfrm>
            <a:off x="1367131" y="5344301"/>
            <a:ext cx="8712776" cy="588423"/>
          </a:xfrm>
          <a:prstGeom prst="rect">
            <a:avLst/>
          </a:prstGeom>
        </p:spPr>
        <p:txBody>
          <a:bodyPr lIns="0" tIns="0" rIns="0" bIns="0" rtlCol="0" anchor="t">
            <a:spAutoFit/>
          </a:bodyPr>
          <a:lstStyle/>
          <a:p>
            <a:pPr algn="ctr">
              <a:lnSpc>
                <a:spcPts val="4842"/>
              </a:lnSpc>
              <a:spcBef>
                <a:spcPct val="0"/>
              </a:spcBef>
            </a:pPr>
            <a:r>
              <a:rPr lang="en-US" sz="3458">
                <a:solidFill>
                  <a:srgbClr val="FFFFFF"/>
                </a:solidFill>
                <a:latin typeface="Montserrat"/>
                <a:ea typeface="Montserrat"/>
                <a:cs typeface="Montserrat"/>
                <a:sym typeface="Montserrat"/>
              </a:rPr>
              <a:t>Fine-tuning Malaysian LLMs as Judges</a:t>
            </a:r>
          </a:p>
        </p:txBody>
      </p:sp>
      <p:sp>
        <p:nvSpPr>
          <p:cNvPr id="13" name="TextBox 13"/>
          <p:cNvSpPr txBox="1"/>
          <p:nvPr/>
        </p:nvSpPr>
        <p:spPr>
          <a:xfrm>
            <a:off x="1367131" y="962025"/>
            <a:ext cx="5552343" cy="605922"/>
          </a:xfrm>
          <a:prstGeom prst="rect">
            <a:avLst/>
          </a:prstGeom>
        </p:spPr>
        <p:txBody>
          <a:bodyPr lIns="0" tIns="0" rIns="0" bIns="0" rtlCol="0" anchor="t">
            <a:spAutoFit/>
          </a:bodyPr>
          <a:lstStyle/>
          <a:p>
            <a:pPr algn="l">
              <a:lnSpc>
                <a:spcPts val="4957"/>
              </a:lnSpc>
              <a:spcBef>
                <a:spcPct val="0"/>
              </a:spcBef>
            </a:pPr>
            <a:r>
              <a:rPr lang="en-US" sz="3540" b="1">
                <a:solidFill>
                  <a:srgbClr val="FFFFFF"/>
                </a:solidFill>
                <a:latin typeface="Montserrat Bold"/>
                <a:ea typeface="Montserrat Bold"/>
                <a:cs typeface="Montserrat Bold"/>
                <a:sym typeface="Montserrat Bold"/>
              </a:rPr>
              <a:t>AI Tinkerers Hackathon</a:t>
            </a:r>
          </a:p>
        </p:txBody>
      </p:sp>
      <p:sp>
        <p:nvSpPr>
          <p:cNvPr id="14" name="TextBox 14"/>
          <p:cNvSpPr txBox="1"/>
          <p:nvPr/>
        </p:nvSpPr>
        <p:spPr>
          <a:xfrm>
            <a:off x="3126460" y="8141203"/>
            <a:ext cx="4929851" cy="588598"/>
          </a:xfrm>
          <a:prstGeom prst="rect">
            <a:avLst/>
          </a:prstGeom>
        </p:spPr>
        <p:txBody>
          <a:bodyPr lIns="0" tIns="0" rIns="0" bIns="0" rtlCol="0" anchor="t">
            <a:spAutoFit/>
          </a:bodyPr>
          <a:lstStyle/>
          <a:p>
            <a:pPr algn="ctr">
              <a:lnSpc>
                <a:spcPts val="4832"/>
              </a:lnSpc>
              <a:spcBef>
                <a:spcPct val="0"/>
              </a:spcBef>
            </a:pPr>
            <a:r>
              <a:rPr lang="en-US" sz="3451" b="1" u="sng">
                <a:solidFill>
                  <a:srgbClr val="FFFFFF"/>
                </a:solidFill>
                <a:latin typeface="Montserrat Bold"/>
                <a:ea typeface="Montserrat Bold"/>
                <a:cs typeface="Montserrat Bold"/>
                <a:sym typeface="Montserrat Bold"/>
                <a:hlinkClick r:id="rId6" tooltip="https://bit.ly/werecookedai"/>
              </a:rPr>
              <a:t>bit.ly/werecookedai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662806">
            <a:off x="14097543" y="2625530"/>
            <a:ext cx="8740397" cy="7593220"/>
          </a:xfrm>
          <a:custGeom>
            <a:avLst/>
            <a:gdLst/>
            <a:ahLst/>
            <a:cxnLst/>
            <a:rect l="l" t="t" r="r" b="b"/>
            <a:pathLst>
              <a:path w="8740397" h="7593220">
                <a:moveTo>
                  <a:pt x="0" y="0"/>
                </a:moveTo>
                <a:lnTo>
                  <a:pt x="8740397" y="0"/>
                </a:lnTo>
                <a:lnTo>
                  <a:pt x="8740397" y="7593220"/>
                </a:lnTo>
                <a:lnTo>
                  <a:pt x="0" y="7593220"/>
                </a:lnTo>
                <a:lnTo>
                  <a:pt x="0" y="0"/>
                </a:lnTo>
                <a:close/>
              </a:path>
            </a:pathLst>
          </a:custGeom>
          <a:blipFill>
            <a:blip r:embed="rId2"/>
            <a:stretch>
              <a:fillRect/>
            </a:stretch>
          </a:blipFill>
        </p:spPr>
        <p:txBody>
          <a:bodyPr/>
          <a:lstStyle/>
          <a:p>
            <a:endParaRPr lang="en-MY"/>
          </a:p>
        </p:txBody>
      </p:sp>
      <p:sp>
        <p:nvSpPr>
          <p:cNvPr id="3" name="Freeform 3"/>
          <p:cNvSpPr/>
          <p:nvPr/>
        </p:nvSpPr>
        <p:spPr>
          <a:xfrm>
            <a:off x="4038365" y="3197096"/>
            <a:ext cx="9982929" cy="6669700"/>
          </a:xfrm>
          <a:custGeom>
            <a:avLst/>
            <a:gdLst/>
            <a:ahLst/>
            <a:cxnLst/>
            <a:rect l="l" t="t" r="r" b="b"/>
            <a:pathLst>
              <a:path w="9982929" h="6669700">
                <a:moveTo>
                  <a:pt x="0" y="0"/>
                </a:moveTo>
                <a:lnTo>
                  <a:pt x="9982929" y="0"/>
                </a:lnTo>
                <a:lnTo>
                  <a:pt x="9982929" y="6669700"/>
                </a:lnTo>
                <a:lnTo>
                  <a:pt x="0" y="6669700"/>
                </a:lnTo>
                <a:lnTo>
                  <a:pt x="0" y="0"/>
                </a:lnTo>
                <a:close/>
              </a:path>
            </a:pathLst>
          </a:custGeom>
          <a:blipFill>
            <a:blip r:embed="rId3"/>
            <a:stretch>
              <a:fillRect t="-1170" b="-1170"/>
            </a:stretch>
          </a:blipFill>
        </p:spPr>
        <p:txBody>
          <a:bodyPr/>
          <a:lstStyle/>
          <a:p>
            <a:endParaRPr lang="en-MY"/>
          </a:p>
        </p:txBody>
      </p:sp>
      <p:sp>
        <p:nvSpPr>
          <p:cNvPr id="4" name="TextBox 4"/>
          <p:cNvSpPr txBox="1"/>
          <p:nvPr/>
        </p:nvSpPr>
        <p:spPr>
          <a:xfrm>
            <a:off x="1280013" y="728407"/>
            <a:ext cx="12127885" cy="1038225"/>
          </a:xfrm>
          <a:prstGeom prst="rect">
            <a:avLst/>
          </a:prstGeom>
        </p:spPr>
        <p:txBody>
          <a:bodyPr lIns="0" tIns="0" rIns="0" bIns="0" rtlCol="0" anchor="t">
            <a:spAutoFit/>
          </a:bodyPr>
          <a:lstStyle/>
          <a:p>
            <a:pPr marL="0" lvl="0" indent="0" algn="l">
              <a:lnSpc>
                <a:spcPts val="8121"/>
              </a:lnSpc>
              <a:spcBef>
                <a:spcPct val="0"/>
              </a:spcBef>
            </a:pPr>
            <a:r>
              <a:rPr lang="en-US" sz="6768" b="1">
                <a:solidFill>
                  <a:srgbClr val="FDFDFD"/>
                </a:solidFill>
                <a:latin typeface="Montserrat Bold"/>
                <a:ea typeface="Montserrat Bold"/>
                <a:cs typeface="Montserrat Bold"/>
                <a:sym typeface="Montserrat Bold"/>
              </a:rPr>
              <a:t>Finetuning</a:t>
            </a:r>
          </a:p>
        </p:txBody>
      </p:sp>
      <p:sp>
        <p:nvSpPr>
          <p:cNvPr id="5" name="TextBox 5"/>
          <p:cNvSpPr txBox="1"/>
          <p:nvPr/>
        </p:nvSpPr>
        <p:spPr>
          <a:xfrm>
            <a:off x="1280013" y="2217759"/>
            <a:ext cx="15398565" cy="1085897"/>
          </a:xfrm>
          <a:prstGeom prst="rect">
            <a:avLst/>
          </a:prstGeom>
        </p:spPr>
        <p:txBody>
          <a:bodyPr lIns="0" tIns="0" rIns="0" bIns="0" rtlCol="0" anchor="t">
            <a:spAutoFit/>
          </a:bodyPr>
          <a:lstStyle/>
          <a:p>
            <a:pPr marL="415178" lvl="1" indent="-207589" algn="l">
              <a:lnSpc>
                <a:spcPts val="2692"/>
              </a:lnSpc>
              <a:buFont typeface="Arial"/>
              <a:buChar char="•"/>
            </a:pPr>
            <a:r>
              <a:rPr lang="en-US" sz="1923" dirty="0">
                <a:solidFill>
                  <a:srgbClr val="FFFFFF"/>
                </a:solidFill>
                <a:latin typeface="Montserrat"/>
                <a:ea typeface="Montserrat"/>
                <a:cs typeface="Montserrat"/>
                <a:sym typeface="Montserrat"/>
              </a:rPr>
              <a:t>Very crucially, we load our model in 4-bit precision using </a:t>
            </a:r>
            <a:r>
              <a:rPr lang="en-US" sz="1923" dirty="0" err="1">
                <a:solidFill>
                  <a:srgbClr val="FFFFFF"/>
                </a:solidFill>
                <a:latin typeface="Montserrat"/>
                <a:ea typeface="Montserrat"/>
                <a:cs typeface="Montserrat"/>
                <a:sym typeface="Montserrat"/>
              </a:rPr>
              <a:t>BitsandBytes</a:t>
            </a:r>
            <a:r>
              <a:rPr lang="en-US" sz="1923" dirty="0">
                <a:solidFill>
                  <a:srgbClr val="FFFFFF"/>
                </a:solidFill>
                <a:latin typeface="Montserrat"/>
                <a:ea typeface="Montserrat"/>
                <a:cs typeface="Montserrat"/>
                <a:sym typeface="Montserrat"/>
              </a:rPr>
              <a:t> &amp; train our model using </a:t>
            </a:r>
            <a:r>
              <a:rPr lang="en-US" sz="1923" dirty="0" err="1">
                <a:solidFill>
                  <a:srgbClr val="FFFFFF"/>
                </a:solidFill>
                <a:latin typeface="Montserrat"/>
                <a:ea typeface="Montserrat"/>
                <a:cs typeface="Montserrat"/>
                <a:sym typeface="Montserrat"/>
              </a:rPr>
              <a:t>QLoRA</a:t>
            </a:r>
            <a:r>
              <a:rPr lang="en-US" sz="1923" dirty="0">
                <a:solidFill>
                  <a:srgbClr val="FFFFFF"/>
                </a:solidFill>
                <a:latin typeface="Montserrat"/>
                <a:ea typeface="Montserrat"/>
                <a:cs typeface="Montserrat"/>
                <a:sym typeface="Montserrat"/>
              </a:rPr>
              <a:t> </a:t>
            </a:r>
          </a:p>
          <a:p>
            <a:pPr marL="207589" lvl="1" algn="l">
              <a:lnSpc>
                <a:spcPts val="2692"/>
              </a:lnSpc>
            </a:pPr>
            <a:r>
              <a:rPr lang="en-US" sz="1923" dirty="0">
                <a:solidFill>
                  <a:srgbClr val="FFFFFF"/>
                </a:solidFill>
                <a:latin typeface="Montserrat"/>
                <a:ea typeface="Montserrat"/>
                <a:cs typeface="Montserrat"/>
                <a:sym typeface="Montserrat"/>
              </a:rPr>
              <a:t>(with a Rank of 64) to minimize memory usage during training.</a:t>
            </a:r>
          </a:p>
          <a:p>
            <a:pPr marL="0" lvl="0" indent="0" algn="l">
              <a:lnSpc>
                <a:spcPts val="3335"/>
              </a:lnSpc>
              <a:spcBef>
                <a:spcPct val="0"/>
              </a:spcBef>
            </a:pPr>
            <a:endParaRPr lang="en-US" sz="1923" dirty="0">
              <a:solidFill>
                <a:srgbClr val="FFFFFF"/>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MY"/>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5" name="Table 5"/>
          <p:cNvGraphicFramePr>
            <a:graphicFrameLocks noGrp="1"/>
          </p:cNvGraphicFramePr>
          <p:nvPr/>
        </p:nvGraphicFramePr>
        <p:xfrm>
          <a:off x="2094224" y="3440777"/>
          <a:ext cx="14099552" cy="5061304"/>
        </p:xfrm>
        <a:graphic>
          <a:graphicData uri="http://schemas.openxmlformats.org/drawingml/2006/table">
            <a:tbl>
              <a:tblPr/>
              <a:tblGrid>
                <a:gridCol w="3524888">
                  <a:extLst>
                    <a:ext uri="{9D8B030D-6E8A-4147-A177-3AD203B41FA5}">
                      <a16:colId xmlns:a16="http://schemas.microsoft.com/office/drawing/2014/main" val="20000"/>
                    </a:ext>
                  </a:extLst>
                </a:gridCol>
                <a:gridCol w="3509846">
                  <a:extLst>
                    <a:ext uri="{9D8B030D-6E8A-4147-A177-3AD203B41FA5}">
                      <a16:colId xmlns:a16="http://schemas.microsoft.com/office/drawing/2014/main" val="20001"/>
                    </a:ext>
                  </a:extLst>
                </a:gridCol>
                <a:gridCol w="3539930">
                  <a:extLst>
                    <a:ext uri="{9D8B030D-6E8A-4147-A177-3AD203B41FA5}">
                      <a16:colId xmlns:a16="http://schemas.microsoft.com/office/drawing/2014/main" val="20002"/>
                    </a:ext>
                  </a:extLst>
                </a:gridCol>
                <a:gridCol w="3524888">
                  <a:extLst>
                    <a:ext uri="{9D8B030D-6E8A-4147-A177-3AD203B41FA5}">
                      <a16:colId xmlns:a16="http://schemas.microsoft.com/office/drawing/2014/main" val="20003"/>
                    </a:ext>
                  </a:extLst>
                </a:gridCol>
              </a:tblGrid>
              <a:tr h="1254860">
                <a:tc>
                  <a:txBody>
                    <a:bodyPr/>
                    <a:lstStyle/>
                    <a:p>
                      <a:pPr algn="l">
                        <a:lnSpc>
                          <a:spcPts val="3079"/>
                        </a:lnSpc>
                        <a:defRPr/>
                      </a:pPr>
                      <a:r>
                        <a:rPr lang="en-US" sz="2199">
                          <a:solidFill>
                            <a:srgbClr val="FFFFFF"/>
                          </a:solidFill>
                          <a:latin typeface="Montserrat"/>
                          <a:ea typeface="Montserrat"/>
                          <a:cs typeface="Montserrat"/>
                          <a:sym typeface="Montserrat"/>
                        </a:rPr>
                        <a:t> </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Montserrat"/>
                          <a:ea typeface="Montserrat"/>
                          <a:cs typeface="Montserrat"/>
                          <a:sym typeface="Montserrat"/>
                        </a:rPr>
                        <a:t>OpenAI 4o-mini</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Montserrat"/>
                          <a:ea typeface="Montserrat"/>
                          <a:cs typeface="Montserrat"/>
                          <a:sym typeface="Montserrat"/>
                        </a:rPr>
                        <a:t>Finetuned-Malaysian-Mistral-V2</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Montserrat"/>
                          <a:ea typeface="Montserrat"/>
                          <a:cs typeface="Montserrat"/>
                          <a:sym typeface="Montserrat"/>
                        </a:rPr>
                        <a:t>Finetuned-Malaysian-Mistral-V3*</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951611">
                <a:tc>
                  <a:txBody>
                    <a:bodyPr/>
                    <a:lstStyle/>
                    <a:p>
                      <a:pPr algn="l">
                        <a:lnSpc>
                          <a:spcPts val="3079"/>
                        </a:lnSpc>
                        <a:defRPr/>
                      </a:pPr>
                      <a:r>
                        <a:rPr lang="en-US" sz="2199">
                          <a:solidFill>
                            <a:srgbClr val="FFFFFF"/>
                          </a:solidFill>
                          <a:latin typeface="Montserrat"/>
                          <a:ea typeface="Montserrat"/>
                          <a:cs typeface="Montserrat"/>
                          <a:sym typeface="Montserrat"/>
                        </a:rPr>
                        <a:t>F1</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Montserrat"/>
                          <a:ea typeface="Montserrat"/>
                          <a:cs typeface="Montserrat"/>
                          <a:sym typeface="Montserrat"/>
                        </a:rPr>
                        <a:t>80%</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Montserrat"/>
                          <a:ea typeface="Montserrat"/>
                          <a:cs typeface="Montserrat"/>
                          <a:sym typeface="Montserrat"/>
                        </a:rPr>
                        <a:t>74%</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Montserrat"/>
                          <a:ea typeface="Montserrat"/>
                          <a:cs typeface="Montserrat"/>
                          <a:sym typeface="Montserrat"/>
                        </a:rPr>
                        <a:t>69%</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51611">
                <a:tc>
                  <a:txBody>
                    <a:bodyPr/>
                    <a:lstStyle/>
                    <a:p>
                      <a:pPr algn="l">
                        <a:lnSpc>
                          <a:spcPts val="3079"/>
                        </a:lnSpc>
                        <a:defRPr/>
                      </a:pPr>
                      <a:r>
                        <a:rPr lang="en-US" sz="2199">
                          <a:solidFill>
                            <a:srgbClr val="FFFFFF"/>
                          </a:solidFill>
                          <a:latin typeface="Montserrat"/>
                          <a:ea typeface="Montserrat"/>
                          <a:cs typeface="Montserrat"/>
                          <a:sym typeface="Montserrat"/>
                        </a:rPr>
                        <a:t>Accuracy</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Montserrat"/>
                          <a:ea typeface="Montserrat"/>
                          <a:cs typeface="Montserrat"/>
                          <a:sym typeface="Montserrat"/>
                        </a:rPr>
                        <a:t>78%</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Montserrat"/>
                          <a:ea typeface="Montserrat"/>
                          <a:cs typeface="Montserrat"/>
                          <a:sym typeface="Montserrat"/>
                        </a:rPr>
                        <a:t>65%</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Montserrat"/>
                          <a:ea typeface="Montserrat"/>
                          <a:cs typeface="Montserrat"/>
                          <a:sym typeface="Montserrat"/>
                        </a:rPr>
                        <a:t>61%</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51611">
                <a:tc>
                  <a:txBody>
                    <a:bodyPr/>
                    <a:lstStyle/>
                    <a:p>
                      <a:pPr algn="l">
                        <a:lnSpc>
                          <a:spcPts val="3079"/>
                        </a:lnSpc>
                        <a:defRPr/>
                      </a:pPr>
                      <a:r>
                        <a:rPr lang="en-US" sz="2199">
                          <a:solidFill>
                            <a:srgbClr val="FFFFFF"/>
                          </a:solidFill>
                          <a:latin typeface="Montserrat"/>
                          <a:ea typeface="Montserrat"/>
                          <a:cs typeface="Montserrat"/>
                          <a:sym typeface="Montserrat"/>
                        </a:rPr>
                        <a:t>Precision</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Montserrat"/>
                          <a:ea typeface="Montserrat"/>
                          <a:cs typeface="Montserrat"/>
                          <a:sym typeface="Montserrat"/>
                        </a:rPr>
                        <a:t>83%</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Montserrat"/>
                          <a:ea typeface="Montserrat"/>
                          <a:cs typeface="Montserrat"/>
                          <a:sym typeface="Montserrat"/>
                        </a:rPr>
                        <a:t>65%</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Montserrat"/>
                          <a:ea typeface="Montserrat"/>
                          <a:cs typeface="Montserrat"/>
                          <a:sym typeface="Montserrat"/>
                        </a:rPr>
                        <a:t>69%</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951611">
                <a:tc>
                  <a:txBody>
                    <a:bodyPr/>
                    <a:lstStyle/>
                    <a:p>
                      <a:pPr algn="l">
                        <a:lnSpc>
                          <a:spcPts val="3079"/>
                        </a:lnSpc>
                        <a:defRPr/>
                      </a:pPr>
                      <a:r>
                        <a:rPr lang="en-US" sz="2199">
                          <a:solidFill>
                            <a:srgbClr val="FFFFFF"/>
                          </a:solidFill>
                          <a:latin typeface="Montserrat"/>
                          <a:ea typeface="Montserrat"/>
                          <a:cs typeface="Montserrat"/>
                          <a:sym typeface="Montserrat"/>
                        </a:rPr>
                        <a:t>Recall</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Montserrat"/>
                          <a:ea typeface="Montserrat"/>
                          <a:cs typeface="Montserrat"/>
                          <a:sym typeface="Montserrat"/>
                        </a:rPr>
                        <a:t>77%</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Montserrat"/>
                          <a:ea typeface="Montserrat"/>
                          <a:cs typeface="Montserrat"/>
                          <a:sym typeface="Montserrat"/>
                        </a:rPr>
                        <a:t>85%</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079"/>
                        </a:lnSpc>
                        <a:defRPr/>
                      </a:pPr>
                      <a:r>
                        <a:rPr lang="en-US" sz="2199" dirty="0">
                          <a:solidFill>
                            <a:srgbClr val="FFFFFF"/>
                          </a:solidFill>
                          <a:latin typeface="Montserrat"/>
                          <a:ea typeface="Montserrat"/>
                          <a:cs typeface="Montserrat"/>
                          <a:sym typeface="Montserrat"/>
                        </a:rPr>
                        <a:t>70%</a:t>
                      </a:r>
                      <a:endParaRPr lang="en-US" sz="1100" dirty="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TextBox 6"/>
          <p:cNvSpPr txBox="1"/>
          <p:nvPr/>
        </p:nvSpPr>
        <p:spPr>
          <a:xfrm>
            <a:off x="1737398" y="2088649"/>
            <a:ext cx="6894803" cy="1028278"/>
          </a:xfrm>
          <a:prstGeom prst="rect">
            <a:avLst/>
          </a:prstGeom>
        </p:spPr>
        <p:txBody>
          <a:bodyPr lIns="0" tIns="0" rIns="0" bIns="0" rtlCol="0" anchor="t">
            <a:spAutoFit/>
          </a:bodyPr>
          <a:lstStyle/>
          <a:p>
            <a:pPr marL="0" lvl="0" indent="0" algn="l">
              <a:lnSpc>
                <a:spcPts val="8437"/>
              </a:lnSpc>
              <a:spcBef>
                <a:spcPct val="0"/>
              </a:spcBef>
            </a:pPr>
            <a:r>
              <a:rPr lang="en-US" sz="6027" b="1">
                <a:solidFill>
                  <a:srgbClr val="FDFDFD"/>
                </a:solidFill>
                <a:latin typeface="Montserrat Bold"/>
                <a:ea typeface="Montserrat Bold"/>
                <a:cs typeface="Montserrat Bold"/>
                <a:sym typeface="Montserrat Bold"/>
              </a:rPr>
              <a:t>Results</a:t>
            </a:r>
          </a:p>
        </p:txBody>
      </p:sp>
      <p:sp>
        <p:nvSpPr>
          <p:cNvPr id="7" name="TextBox 7"/>
          <p:cNvSpPr txBox="1"/>
          <p:nvPr/>
        </p:nvSpPr>
        <p:spPr>
          <a:xfrm>
            <a:off x="2094224" y="8778306"/>
            <a:ext cx="14099551" cy="1706236"/>
          </a:xfrm>
          <a:prstGeom prst="rect">
            <a:avLst/>
          </a:prstGeom>
        </p:spPr>
        <p:txBody>
          <a:bodyPr lIns="0" tIns="0" rIns="0" bIns="0" rtlCol="0" anchor="t">
            <a:spAutoFit/>
          </a:bodyPr>
          <a:lstStyle/>
          <a:p>
            <a:pPr algn="l">
              <a:lnSpc>
                <a:spcPts val="2720"/>
              </a:lnSpc>
              <a:spcBef>
                <a:spcPct val="0"/>
              </a:spcBef>
            </a:pPr>
            <a:r>
              <a:rPr lang="en-US" sz="1943" b="1" i="1" dirty="0">
                <a:solidFill>
                  <a:srgbClr val="FDFEFE"/>
                </a:solidFill>
                <a:latin typeface="Montserrat Bold"/>
                <a:ea typeface="Montserrat Bold"/>
                <a:cs typeface="Montserrat Bold"/>
                <a:sym typeface="Montserrat Bold"/>
              </a:rPr>
              <a:t>*While we did see better performance with V3 on selected examples, the overall score suffered due to V3's inability to consistently return JSON responses.</a:t>
            </a:r>
          </a:p>
          <a:p>
            <a:pPr algn="l">
              <a:lnSpc>
                <a:spcPts val="2720"/>
              </a:lnSpc>
              <a:spcBef>
                <a:spcPct val="0"/>
              </a:spcBef>
            </a:pPr>
            <a:r>
              <a:rPr lang="en-US" sz="1943" b="1" i="1" dirty="0">
                <a:solidFill>
                  <a:srgbClr val="FDFEFE"/>
                </a:solidFill>
                <a:latin typeface="Montserrat Bold"/>
                <a:ea typeface="Montserrat Bold"/>
                <a:cs typeface="Montserrat Bold"/>
                <a:sym typeface="Montserrat Bold"/>
              </a:rPr>
              <a:t>**The evaluation dataset was constructed by taking the first 200 samples from the evaluation set from </a:t>
            </a:r>
            <a:r>
              <a:rPr lang="en-US" sz="1943" b="1" i="1" dirty="0" err="1">
                <a:solidFill>
                  <a:srgbClr val="FDFEFE"/>
                </a:solidFill>
                <a:latin typeface="Montserrat Bold"/>
                <a:ea typeface="Montserrat Bold"/>
                <a:cs typeface="Montserrat Bold"/>
                <a:sym typeface="Montserrat Bold"/>
              </a:rPr>
              <a:t>Boolq</a:t>
            </a:r>
            <a:r>
              <a:rPr lang="en-US" sz="1943" b="1" i="1" dirty="0">
                <a:solidFill>
                  <a:srgbClr val="FDFEFE"/>
                </a:solidFill>
                <a:latin typeface="Montserrat Bold"/>
                <a:ea typeface="Montserrat Bold"/>
                <a:cs typeface="Montserrat Bold"/>
                <a:sym typeface="Montserrat Bold"/>
              </a:rPr>
              <a:t>-Malay &amp; FIB-Malay dataset.</a:t>
            </a:r>
          </a:p>
          <a:p>
            <a:pPr marL="342900" indent="-342900" algn="l">
              <a:lnSpc>
                <a:spcPts val="2720"/>
              </a:lnSpc>
              <a:spcBef>
                <a:spcPct val="0"/>
              </a:spcBef>
              <a:buFont typeface="Arial" panose="020B0604020202020204" pitchFamily="34" charset="0"/>
              <a:buChar char="•"/>
            </a:pPr>
            <a:endParaRPr lang="en-US" sz="1943" b="1" dirty="0">
              <a:solidFill>
                <a:srgbClr val="FDFEFE"/>
              </a:solidFill>
              <a:latin typeface="Montserrat Bold"/>
              <a:ea typeface="Montserrat Bold"/>
              <a:cs typeface="Montserrat Bold"/>
              <a:sym typeface="Montserrat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rot="-7336107">
            <a:off x="-8552885" y="-355430"/>
            <a:ext cx="12389411" cy="10763301"/>
          </a:xfrm>
          <a:custGeom>
            <a:avLst/>
            <a:gdLst/>
            <a:ahLst/>
            <a:cxnLst/>
            <a:rect l="l" t="t" r="r" b="b"/>
            <a:pathLst>
              <a:path w="12389411" h="10763301">
                <a:moveTo>
                  <a:pt x="0" y="0"/>
                </a:moveTo>
                <a:lnTo>
                  <a:pt x="12389412" y="0"/>
                </a:lnTo>
                <a:lnTo>
                  <a:pt x="12389412" y="10763301"/>
                </a:lnTo>
                <a:lnTo>
                  <a:pt x="0" y="10763301"/>
                </a:lnTo>
                <a:lnTo>
                  <a:pt x="0" y="0"/>
                </a:lnTo>
                <a:close/>
              </a:path>
            </a:pathLst>
          </a:custGeom>
          <a:blipFill>
            <a:blip r:embed="rId2"/>
            <a:stretch>
              <a:fillRect/>
            </a:stretch>
          </a:blipFill>
        </p:spPr>
        <p:txBody>
          <a:bodyPr/>
          <a:lstStyle/>
          <a:p>
            <a:endParaRPr lang="en-MY"/>
          </a:p>
        </p:txBody>
      </p:sp>
      <p:sp>
        <p:nvSpPr>
          <p:cNvPr id="3" name="Freeform 3"/>
          <p:cNvSpPr/>
          <p:nvPr/>
        </p:nvSpPr>
        <p:spPr>
          <a:xfrm>
            <a:off x="2788031" y="3980539"/>
            <a:ext cx="9013440" cy="4549038"/>
          </a:xfrm>
          <a:custGeom>
            <a:avLst/>
            <a:gdLst/>
            <a:ahLst/>
            <a:cxnLst/>
            <a:rect l="l" t="t" r="r" b="b"/>
            <a:pathLst>
              <a:path w="9013440" h="4549038">
                <a:moveTo>
                  <a:pt x="0" y="0"/>
                </a:moveTo>
                <a:lnTo>
                  <a:pt x="9013440" y="0"/>
                </a:lnTo>
                <a:lnTo>
                  <a:pt x="9013440" y="4549038"/>
                </a:lnTo>
                <a:lnTo>
                  <a:pt x="0" y="4549038"/>
                </a:lnTo>
                <a:lnTo>
                  <a:pt x="0" y="0"/>
                </a:lnTo>
                <a:close/>
              </a:path>
            </a:pathLst>
          </a:custGeom>
          <a:blipFill>
            <a:blip r:embed="rId3"/>
            <a:stretch>
              <a:fillRect t="-126737" b="-36570"/>
            </a:stretch>
          </a:blipFill>
        </p:spPr>
        <p:txBody>
          <a:bodyPr/>
          <a:lstStyle/>
          <a:p>
            <a:endParaRPr lang="en-MY"/>
          </a:p>
        </p:txBody>
      </p:sp>
      <p:sp>
        <p:nvSpPr>
          <p:cNvPr id="4" name="Freeform 4"/>
          <p:cNvSpPr/>
          <p:nvPr/>
        </p:nvSpPr>
        <p:spPr>
          <a:xfrm>
            <a:off x="12689069" y="1236298"/>
            <a:ext cx="4352972" cy="7293279"/>
          </a:xfrm>
          <a:custGeom>
            <a:avLst/>
            <a:gdLst/>
            <a:ahLst/>
            <a:cxnLst/>
            <a:rect l="l" t="t" r="r" b="b"/>
            <a:pathLst>
              <a:path w="4352972" h="7293279">
                <a:moveTo>
                  <a:pt x="0" y="0"/>
                </a:moveTo>
                <a:lnTo>
                  <a:pt x="4352972" y="0"/>
                </a:lnTo>
                <a:lnTo>
                  <a:pt x="4352972" y="7293279"/>
                </a:lnTo>
                <a:lnTo>
                  <a:pt x="0" y="7293279"/>
                </a:lnTo>
                <a:lnTo>
                  <a:pt x="0" y="0"/>
                </a:lnTo>
                <a:close/>
              </a:path>
            </a:pathLst>
          </a:custGeom>
          <a:blipFill>
            <a:blip r:embed="rId4"/>
            <a:stretch>
              <a:fillRect l="-26079"/>
            </a:stretch>
          </a:blipFill>
        </p:spPr>
        <p:txBody>
          <a:bodyPr/>
          <a:lstStyle/>
          <a:p>
            <a:endParaRPr lang="en-MY"/>
          </a:p>
        </p:txBody>
      </p:sp>
      <p:sp>
        <p:nvSpPr>
          <p:cNvPr id="5" name="TextBox 5"/>
          <p:cNvSpPr txBox="1"/>
          <p:nvPr/>
        </p:nvSpPr>
        <p:spPr>
          <a:xfrm>
            <a:off x="2788031" y="537412"/>
            <a:ext cx="10837068" cy="973050"/>
          </a:xfrm>
          <a:prstGeom prst="rect">
            <a:avLst/>
          </a:prstGeom>
        </p:spPr>
        <p:txBody>
          <a:bodyPr lIns="0" tIns="0" rIns="0" bIns="0" rtlCol="0" anchor="t">
            <a:spAutoFit/>
          </a:bodyPr>
          <a:lstStyle/>
          <a:p>
            <a:pPr marL="0" lvl="0" indent="0" algn="l">
              <a:lnSpc>
                <a:spcPts val="7644"/>
              </a:lnSpc>
              <a:spcBef>
                <a:spcPct val="0"/>
              </a:spcBef>
            </a:pPr>
            <a:r>
              <a:rPr lang="en-US" sz="6370" b="1">
                <a:solidFill>
                  <a:srgbClr val="FDFDFD"/>
                </a:solidFill>
                <a:latin typeface="Montserrat Bold"/>
                <a:ea typeface="Montserrat Bold"/>
                <a:cs typeface="Montserrat Bold"/>
                <a:sym typeface="Montserrat Bold"/>
              </a:rPr>
              <a:t>Challenges Faced</a:t>
            </a:r>
          </a:p>
        </p:txBody>
      </p:sp>
      <p:sp>
        <p:nvSpPr>
          <p:cNvPr id="6" name="TextBox 6"/>
          <p:cNvSpPr txBox="1"/>
          <p:nvPr/>
        </p:nvSpPr>
        <p:spPr>
          <a:xfrm>
            <a:off x="2929107" y="2281805"/>
            <a:ext cx="9124857" cy="1460143"/>
          </a:xfrm>
          <a:prstGeom prst="rect">
            <a:avLst/>
          </a:prstGeom>
        </p:spPr>
        <p:txBody>
          <a:bodyPr lIns="0" tIns="0" rIns="0" bIns="0" rtlCol="0" anchor="t">
            <a:spAutoFit/>
          </a:bodyPr>
          <a:lstStyle/>
          <a:p>
            <a:pPr algn="l">
              <a:lnSpc>
                <a:spcPts val="2894"/>
              </a:lnSpc>
            </a:pPr>
            <a:r>
              <a:rPr lang="en-US" sz="2067" dirty="0">
                <a:solidFill>
                  <a:srgbClr val="FDFDFD"/>
                </a:solidFill>
                <a:latin typeface="Montserrat"/>
                <a:ea typeface="Montserrat"/>
                <a:cs typeface="Montserrat"/>
                <a:sym typeface="Montserrat"/>
              </a:rPr>
              <a:t>We encountered largely </a:t>
            </a:r>
            <a:r>
              <a:rPr lang="en-US" sz="2067" dirty="0" err="1">
                <a:solidFill>
                  <a:srgbClr val="FDFDFD"/>
                </a:solidFill>
                <a:latin typeface="Montserrat"/>
                <a:ea typeface="Montserrat"/>
                <a:cs typeface="Montserrat"/>
                <a:sym typeface="Montserrat"/>
              </a:rPr>
              <a:t>centred</a:t>
            </a:r>
            <a:r>
              <a:rPr lang="en-US" sz="2067" dirty="0">
                <a:solidFill>
                  <a:srgbClr val="FDFDFD"/>
                </a:solidFill>
                <a:latin typeface="Montserrat"/>
                <a:ea typeface="Montserrat"/>
                <a:cs typeface="Montserrat"/>
                <a:sym typeface="Montserrat"/>
              </a:rPr>
              <a:t> around compute. Google </a:t>
            </a:r>
            <a:r>
              <a:rPr lang="en-US" sz="2067" dirty="0" err="1">
                <a:solidFill>
                  <a:srgbClr val="FDFDFD"/>
                </a:solidFill>
                <a:latin typeface="Montserrat"/>
                <a:ea typeface="Montserrat"/>
                <a:cs typeface="Montserrat"/>
                <a:sym typeface="Montserrat"/>
              </a:rPr>
              <a:t>Colab</a:t>
            </a:r>
            <a:r>
              <a:rPr lang="en-US" sz="2067" dirty="0">
                <a:solidFill>
                  <a:srgbClr val="FDFDFD"/>
                </a:solidFill>
                <a:latin typeface="Montserrat"/>
                <a:ea typeface="Montserrat"/>
                <a:cs typeface="Montserrat"/>
                <a:sym typeface="Montserrat"/>
              </a:rPr>
              <a:t> Pro’s single A100 40GB GPU is still very small even after loading the model in 4-bit precision.</a:t>
            </a:r>
          </a:p>
          <a:p>
            <a:pPr marL="0" lvl="0" indent="0" algn="l">
              <a:lnSpc>
                <a:spcPts val="2894"/>
              </a:lnSpc>
              <a:spcBef>
                <a:spcPct val="0"/>
              </a:spcBef>
            </a:pPr>
            <a:endParaRPr lang="en-US" sz="2067" dirty="0">
              <a:solidFill>
                <a:srgbClr val="FDFDFD"/>
              </a:solidFill>
              <a:latin typeface="Montserrat"/>
              <a:ea typeface="Montserrat"/>
              <a:cs typeface="Montserrat"/>
              <a:sym typeface="Montserrat"/>
            </a:endParaRPr>
          </a:p>
        </p:txBody>
      </p:sp>
      <p:sp>
        <p:nvSpPr>
          <p:cNvPr id="7" name="TextBox 7"/>
          <p:cNvSpPr txBox="1"/>
          <p:nvPr/>
        </p:nvSpPr>
        <p:spPr>
          <a:xfrm>
            <a:off x="2929107" y="8937649"/>
            <a:ext cx="14112934" cy="347932"/>
          </a:xfrm>
          <a:prstGeom prst="rect">
            <a:avLst/>
          </a:prstGeom>
        </p:spPr>
        <p:txBody>
          <a:bodyPr lIns="0" tIns="0" rIns="0" bIns="0" rtlCol="0" anchor="t">
            <a:spAutoFit/>
          </a:bodyPr>
          <a:lstStyle/>
          <a:p>
            <a:pPr algn="ctr">
              <a:lnSpc>
                <a:spcPts val="2872"/>
              </a:lnSpc>
              <a:spcBef>
                <a:spcPct val="0"/>
              </a:spcBef>
            </a:pPr>
            <a:r>
              <a:rPr lang="en-US" sz="2051" b="1">
                <a:solidFill>
                  <a:srgbClr val="FFFFFF"/>
                </a:solidFill>
                <a:latin typeface="Montserrat Bold"/>
                <a:ea typeface="Montserrat Bold"/>
                <a:cs typeface="Montserrat Bold"/>
                <a:sym typeface="Montserrat Bold"/>
              </a:rPr>
              <a:t>Fig. 3 : </a:t>
            </a:r>
            <a:r>
              <a:rPr lang="en-US" sz="2051">
                <a:solidFill>
                  <a:srgbClr val="FFFFFF"/>
                </a:solidFill>
                <a:latin typeface="Montserrat"/>
                <a:ea typeface="Montserrat"/>
                <a:cs typeface="Montserrat"/>
                <a:sym typeface="Montserrat"/>
              </a:rPr>
              <a:t>You can already imagine the horror on our faces as we saw these prints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898322">
            <a:off x="13937510" y="5182350"/>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MY"/>
          </a:p>
        </p:txBody>
      </p:sp>
      <p:sp>
        <p:nvSpPr>
          <p:cNvPr id="3" name="Freeform 3"/>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MY"/>
          </a:p>
        </p:txBody>
      </p:sp>
      <p:sp>
        <p:nvSpPr>
          <p:cNvPr id="4" name="Freeform 4"/>
          <p:cNvSpPr/>
          <p:nvPr/>
        </p:nvSpPr>
        <p:spPr>
          <a:xfrm>
            <a:off x="303824" y="8386234"/>
            <a:ext cx="5805515" cy="1418711"/>
          </a:xfrm>
          <a:custGeom>
            <a:avLst/>
            <a:gdLst/>
            <a:ahLst/>
            <a:cxnLst/>
            <a:rect l="l" t="t" r="r" b="b"/>
            <a:pathLst>
              <a:path w="5805515" h="1418711">
                <a:moveTo>
                  <a:pt x="0" y="0"/>
                </a:moveTo>
                <a:lnTo>
                  <a:pt x="5805514" y="0"/>
                </a:lnTo>
                <a:lnTo>
                  <a:pt x="5805514" y="1418711"/>
                </a:lnTo>
                <a:lnTo>
                  <a:pt x="0" y="1418711"/>
                </a:lnTo>
                <a:lnTo>
                  <a:pt x="0" y="0"/>
                </a:lnTo>
                <a:close/>
              </a:path>
            </a:pathLst>
          </a:custGeom>
          <a:blipFill>
            <a:blip r:embed="rId3"/>
            <a:stretch>
              <a:fillRect/>
            </a:stretch>
          </a:blipFill>
        </p:spPr>
        <p:txBody>
          <a:bodyPr/>
          <a:lstStyle/>
          <a:p>
            <a:endParaRPr lang="en-MY"/>
          </a:p>
        </p:txBody>
      </p:sp>
      <p:sp>
        <p:nvSpPr>
          <p:cNvPr id="5" name="Freeform 5"/>
          <p:cNvSpPr/>
          <p:nvPr/>
        </p:nvSpPr>
        <p:spPr>
          <a:xfrm>
            <a:off x="6557286" y="8386234"/>
            <a:ext cx="6707450" cy="1418711"/>
          </a:xfrm>
          <a:custGeom>
            <a:avLst/>
            <a:gdLst/>
            <a:ahLst/>
            <a:cxnLst/>
            <a:rect l="l" t="t" r="r" b="b"/>
            <a:pathLst>
              <a:path w="6707450" h="1418711">
                <a:moveTo>
                  <a:pt x="0" y="0"/>
                </a:moveTo>
                <a:lnTo>
                  <a:pt x="6707450" y="0"/>
                </a:lnTo>
                <a:lnTo>
                  <a:pt x="6707450" y="1418711"/>
                </a:lnTo>
                <a:lnTo>
                  <a:pt x="0" y="1418711"/>
                </a:lnTo>
                <a:lnTo>
                  <a:pt x="0" y="0"/>
                </a:lnTo>
                <a:close/>
              </a:path>
            </a:pathLst>
          </a:custGeom>
          <a:blipFill>
            <a:blip r:embed="rId4"/>
            <a:stretch>
              <a:fillRect/>
            </a:stretch>
          </a:blipFill>
        </p:spPr>
        <p:txBody>
          <a:bodyPr/>
          <a:lstStyle/>
          <a:p>
            <a:endParaRPr lang="en-MY"/>
          </a:p>
        </p:txBody>
      </p:sp>
      <p:sp>
        <p:nvSpPr>
          <p:cNvPr id="6" name="Freeform 6"/>
          <p:cNvSpPr/>
          <p:nvPr/>
        </p:nvSpPr>
        <p:spPr>
          <a:xfrm>
            <a:off x="14357799" y="1995692"/>
            <a:ext cx="1779596" cy="1779596"/>
          </a:xfrm>
          <a:custGeom>
            <a:avLst/>
            <a:gdLst/>
            <a:ahLst/>
            <a:cxnLst/>
            <a:rect l="l" t="t" r="r" b="b"/>
            <a:pathLst>
              <a:path w="1779596" h="1779596">
                <a:moveTo>
                  <a:pt x="0" y="0"/>
                </a:moveTo>
                <a:lnTo>
                  <a:pt x="1779596" y="0"/>
                </a:lnTo>
                <a:lnTo>
                  <a:pt x="1779596" y="1779596"/>
                </a:lnTo>
                <a:lnTo>
                  <a:pt x="0" y="1779596"/>
                </a:lnTo>
                <a:lnTo>
                  <a:pt x="0" y="0"/>
                </a:lnTo>
                <a:close/>
              </a:path>
            </a:pathLst>
          </a:custGeom>
          <a:blipFill>
            <a:blip r:embed="rId5"/>
            <a:stretch>
              <a:fillRect/>
            </a:stretch>
          </a:blipFill>
        </p:spPr>
        <p:txBody>
          <a:bodyPr/>
          <a:lstStyle/>
          <a:p>
            <a:endParaRPr lang="en-MY"/>
          </a:p>
        </p:txBody>
      </p:sp>
      <p:sp>
        <p:nvSpPr>
          <p:cNvPr id="7" name="TextBox 7"/>
          <p:cNvSpPr txBox="1"/>
          <p:nvPr/>
        </p:nvSpPr>
        <p:spPr>
          <a:xfrm>
            <a:off x="5330666" y="1206695"/>
            <a:ext cx="8460437" cy="1577994"/>
          </a:xfrm>
          <a:prstGeom prst="rect">
            <a:avLst/>
          </a:prstGeom>
        </p:spPr>
        <p:txBody>
          <a:bodyPr lIns="0" tIns="0" rIns="0" bIns="0" rtlCol="0" anchor="t">
            <a:spAutoFit/>
          </a:bodyPr>
          <a:lstStyle/>
          <a:p>
            <a:pPr algn="l">
              <a:lnSpc>
                <a:spcPts val="12508"/>
              </a:lnSpc>
            </a:pPr>
            <a:r>
              <a:rPr lang="en-US" sz="10424" b="1">
                <a:solidFill>
                  <a:srgbClr val="00B8A9"/>
                </a:solidFill>
                <a:latin typeface="Montserrat Bold"/>
                <a:ea typeface="Montserrat Bold"/>
                <a:cs typeface="Montserrat Bold"/>
                <a:sym typeface="Montserrat Bold"/>
              </a:rPr>
              <a:t>Thank you!</a:t>
            </a:r>
          </a:p>
        </p:txBody>
      </p:sp>
      <p:sp>
        <p:nvSpPr>
          <p:cNvPr id="8" name="TextBox 8"/>
          <p:cNvSpPr txBox="1"/>
          <p:nvPr/>
        </p:nvSpPr>
        <p:spPr>
          <a:xfrm>
            <a:off x="1229875" y="4421452"/>
            <a:ext cx="7555911" cy="1453620"/>
          </a:xfrm>
          <a:prstGeom prst="rect">
            <a:avLst/>
          </a:prstGeom>
        </p:spPr>
        <p:txBody>
          <a:bodyPr lIns="0" tIns="0" rIns="0" bIns="0" rtlCol="0" anchor="t">
            <a:spAutoFit/>
          </a:bodyPr>
          <a:lstStyle/>
          <a:p>
            <a:pPr algn="l">
              <a:lnSpc>
                <a:spcPts val="5787"/>
              </a:lnSpc>
            </a:pPr>
            <a:r>
              <a:rPr lang="en-US" sz="4822" b="1">
                <a:solidFill>
                  <a:srgbClr val="FFFFFF"/>
                </a:solidFill>
                <a:latin typeface="Montserrat Bold"/>
                <a:ea typeface="Montserrat Bold"/>
                <a:cs typeface="Montserrat Bold"/>
                <a:sym typeface="Montserrat Bold"/>
              </a:rPr>
              <a:t>Especially to Mesolitica and Malaysia AI</a:t>
            </a:r>
          </a:p>
        </p:txBody>
      </p:sp>
      <p:sp>
        <p:nvSpPr>
          <p:cNvPr id="9" name="TextBox 9"/>
          <p:cNvSpPr txBox="1"/>
          <p:nvPr/>
        </p:nvSpPr>
        <p:spPr>
          <a:xfrm>
            <a:off x="6138090" y="5875073"/>
            <a:ext cx="7126646" cy="2171578"/>
          </a:xfrm>
          <a:prstGeom prst="rect">
            <a:avLst/>
          </a:prstGeom>
        </p:spPr>
        <p:txBody>
          <a:bodyPr lIns="0" tIns="0" rIns="0" bIns="0" rtlCol="0" anchor="t">
            <a:spAutoFit/>
          </a:bodyPr>
          <a:lstStyle/>
          <a:p>
            <a:pPr algn="r">
              <a:lnSpc>
                <a:spcPts val="3467"/>
              </a:lnSpc>
              <a:spcBef>
                <a:spcPct val="0"/>
              </a:spcBef>
            </a:pPr>
            <a:r>
              <a:rPr lang="en-US" sz="2889" b="1">
                <a:solidFill>
                  <a:srgbClr val="FFFFFF"/>
                </a:solidFill>
                <a:latin typeface="Montserrat Bold"/>
                <a:ea typeface="Montserrat Bold"/>
                <a:cs typeface="Montserrat Bold"/>
                <a:sym typeface="Montserrat Bold"/>
              </a:rPr>
              <a:t>for open-sourcing their models. In the same spirit, we’ve done the same in open-sourcing our datasets, and models for greater scrutiny and use as well. </a:t>
            </a:r>
          </a:p>
        </p:txBody>
      </p:sp>
      <p:sp>
        <p:nvSpPr>
          <p:cNvPr id="10" name="TextBox 10"/>
          <p:cNvSpPr txBox="1"/>
          <p:nvPr/>
        </p:nvSpPr>
        <p:spPr>
          <a:xfrm>
            <a:off x="11343655" y="3890034"/>
            <a:ext cx="6669963" cy="868631"/>
          </a:xfrm>
          <a:prstGeom prst="rect">
            <a:avLst/>
          </a:prstGeom>
        </p:spPr>
        <p:txBody>
          <a:bodyPr lIns="0" tIns="0" rIns="0" bIns="0" rtlCol="0" anchor="t">
            <a:spAutoFit/>
          </a:bodyPr>
          <a:lstStyle/>
          <a:p>
            <a:pPr algn="r">
              <a:lnSpc>
                <a:spcPts val="3467"/>
              </a:lnSpc>
              <a:spcBef>
                <a:spcPct val="0"/>
              </a:spcBef>
            </a:pPr>
            <a:r>
              <a:rPr lang="en-US" sz="2889" b="1">
                <a:solidFill>
                  <a:srgbClr val="FFFFFF"/>
                </a:solidFill>
                <a:latin typeface="Montserrat Bold"/>
                <a:ea typeface="Montserrat Bold"/>
                <a:cs typeface="Montserrat Bold"/>
                <a:sym typeface="Montserrat Bold"/>
              </a:rPr>
              <a:t>Joseph from DocuAsk too for the guidance and OpenAI credits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209921" y="-2544328"/>
            <a:ext cx="8740397" cy="7593220"/>
          </a:xfrm>
          <a:custGeom>
            <a:avLst/>
            <a:gdLst/>
            <a:ahLst/>
            <a:cxnLst/>
            <a:rect l="l" t="t" r="r" b="b"/>
            <a:pathLst>
              <a:path w="8740397" h="7593220">
                <a:moveTo>
                  <a:pt x="0" y="0"/>
                </a:moveTo>
                <a:lnTo>
                  <a:pt x="8740398" y="0"/>
                </a:lnTo>
                <a:lnTo>
                  <a:pt x="8740398" y="7593220"/>
                </a:lnTo>
                <a:lnTo>
                  <a:pt x="0" y="7593220"/>
                </a:lnTo>
                <a:lnTo>
                  <a:pt x="0" y="0"/>
                </a:lnTo>
                <a:close/>
              </a:path>
            </a:pathLst>
          </a:custGeom>
          <a:blipFill>
            <a:blip r:embed="rId2"/>
            <a:stretch>
              <a:fillRect/>
            </a:stretch>
          </a:blipFill>
        </p:spPr>
        <p:txBody>
          <a:bodyPr/>
          <a:lstStyle/>
          <a:p>
            <a:endParaRPr lang="en-MY"/>
          </a:p>
        </p:txBody>
      </p:sp>
      <p:grpSp>
        <p:nvGrpSpPr>
          <p:cNvPr id="3" name="Group 3"/>
          <p:cNvGrpSpPr/>
          <p:nvPr/>
        </p:nvGrpSpPr>
        <p:grpSpPr>
          <a:xfrm>
            <a:off x="1289538" y="4642277"/>
            <a:ext cx="2585161" cy="258516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478" b="-478"/>
              </a:stretch>
            </a:blipFill>
          </p:spPr>
          <p:txBody>
            <a:bodyPr/>
            <a:lstStyle/>
            <a:p>
              <a:endParaRPr lang="en-MY"/>
            </a:p>
          </p:txBody>
        </p:sp>
      </p:grpSp>
      <p:grpSp>
        <p:nvGrpSpPr>
          <p:cNvPr id="5" name="Group 5"/>
          <p:cNvGrpSpPr/>
          <p:nvPr/>
        </p:nvGrpSpPr>
        <p:grpSpPr>
          <a:xfrm>
            <a:off x="4524788" y="4642277"/>
            <a:ext cx="2585161" cy="258516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81" b="-81"/>
              </a:stretch>
            </a:blipFill>
          </p:spPr>
          <p:txBody>
            <a:bodyPr/>
            <a:lstStyle/>
            <a:p>
              <a:endParaRPr lang="en-MY"/>
            </a:p>
          </p:txBody>
        </p:sp>
      </p:grpSp>
      <p:grpSp>
        <p:nvGrpSpPr>
          <p:cNvPr id="7" name="Group 7"/>
          <p:cNvGrpSpPr/>
          <p:nvPr/>
        </p:nvGrpSpPr>
        <p:grpSpPr>
          <a:xfrm>
            <a:off x="7760039" y="4642277"/>
            <a:ext cx="2585161" cy="258516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162" b="-162"/>
              </a:stretch>
            </a:blipFill>
          </p:spPr>
          <p:txBody>
            <a:bodyPr/>
            <a:lstStyle/>
            <a:p>
              <a:endParaRPr lang="en-MY"/>
            </a:p>
          </p:txBody>
        </p:sp>
      </p:grpSp>
      <p:grpSp>
        <p:nvGrpSpPr>
          <p:cNvPr id="9" name="Group 9"/>
          <p:cNvGrpSpPr/>
          <p:nvPr/>
        </p:nvGrpSpPr>
        <p:grpSpPr>
          <a:xfrm>
            <a:off x="10995289" y="4642277"/>
            <a:ext cx="2585161" cy="258516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t="-177" b="-177"/>
              </a:stretch>
            </a:blipFill>
          </p:spPr>
          <p:txBody>
            <a:bodyPr/>
            <a:lstStyle/>
            <a:p>
              <a:endParaRPr lang="en-MY"/>
            </a:p>
          </p:txBody>
        </p:sp>
      </p:grpSp>
      <p:grpSp>
        <p:nvGrpSpPr>
          <p:cNvPr id="11" name="Group 11"/>
          <p:cNvGrpSpPr/>
          <p:nvPr/>
        </p:nvGrpSpPr>
        <p:grpSpPr>
          <a:xfrm>
            <a:off x="14230539" y="4642277"/>
            <a:ext cx="2585161" cy="258516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MY"/>
            </a:p>
          </p:txBody>
        </p:sp>
      </p:grpSp>
      <p:sp>
        <p:nvSpPr>
          <p:cNvPr id="13" name="TextBox 13"/>
          <p:cNvSpPr txBox="1"/>
          <p:nvPr/>
        </p:nvSpPr>
        <p:spPr>
          <a:xfrm>
            <a:off x="1289538" y="1019175"/>
            <a:ext cx="10234660" cy="1095375"/>
          </a:xfrm>
          <a:prstGeom prst="rect">
            <a:avLst/>
          </a:prstGeom>
        </p:spPr>
        <p:txBody>
          <a:bodyPr lIns="0" tIns="0" rIns="0" bIns="0" rtlCol="0" anchor="t">
            <a:spAutoFit/>
          </a:bodyPr>
          <a:lstStyle/>
          <a:p>
            <a:pPr marL="0" lvl="0" indent="0" algn="l">
              <a:lnSpc>
                <a:spcPts val="8601"/>
              </a:lnSpc>
              <a:spcBef>
                <a:spcPct val="0"/>
              </a:spcBef>
            </a:pPr>
            <a:r>
              <a:rPr lang="en-US" sz="7168" b="1">
                <a:solidFill>
                  <a:srgbClr val="FFFFFF"/>
                </a:solidFill>
                <a:latin typeface="Montserrat Bold"/>
                <a:ea typeface="Montserrat Bold"/>
                <a:cs typeface="Montserrat Bold"/>
                <a:sym typeface="Montserrat Bold"/>
              </a:rPr>
              <a:t>Meet the team</a:t>
            </a:r>
          </a:p>
        </p:txBody>
      </p:sp>
      <p:sp>
        <p:nvSpPr>
          <p:cNvPr id="14" name="TextBox 14"/>
          <p:cNvSpPr txBox="1"/>
          <p:nvPr/>
        </p:nvSpPr>
        <p:spPr>
          <a:xfrm>
            <a:off x="1289538" y="2324981"/>
            <a:ext cx="11410208" cy="1795636"/>
          </a:xfrm>
          <a:prstGeom prst="rect">
            <a:avLst/>
          </a:prstGeom>
        </p:spPr>
        <p:txBody>
          <a:bodyPr lIns="0" tIns="0" rIns="0" bIns="0" rtlCol="0" anchor="t">
            <a:spAutoFit/>
          </a:bodyPr>
          <a:lstStyle/>
          <a:p>
            <a:pPr algn="l">
              <a:lnSpc>
                <a:spcPts val="2877"/>
              </a:lnSpc>
              <a:spcBef>
                <a:spcPct val="0"/>
              </a:spcBef>
            </a:pPr>
            <a:r>
              <a:rPr lang="en-US" sz="2055" b="1">
                <a:solidFill>
                  <a:srgbClr val="DB11FB"/>
                </a:solidFill>
                <a:latin typeface="Montserrat Bold"/>
                <a:ea typeface="Montserrat Bold"/>
                <a:cs typeface="Montserrat Bold"/>
                <a:sym typeface="Montserrat Bold"/>
              </a:rPr>
              <a:t>werecooked </a:t>
            </a:r>
            <a:r>
              <a:rPr lang="en-US" sz="2055">
                <a:solidFill>
                  <a:srgbClr val="FFFFFF"/>
                </a:solidFill>
                <a:latin typeface="Montserrat"/>
                <a:ea typeface="Montserrat"/>
                <a:cs typeface="Montserrat"/>
                <a:sym typeface="Montserrat"/>
              </a:rPr>
              <a:t>is a team composed of Data Scientists weary of tabular data and SQL. Hence, when work makes us dull boys, we like to have fun with LLMs where things are slightly less predictable. While our team name may sound Pessimistic, rest assured that we're always cooking (as the gen Z's would say) by messing around with the latest AI trends and always learning to pick up the latest tools available</a:t>
            </a:r>
          </a:p>
        </p:txBody>
      </p:sp>
      <p:sp>
        <p:nvSpPr>
          <p:cNvPr id="15" name="TextBox 15"/>
          <p:cNvSpPr txBox="1"/>
          <p:nvPr/>
        </p:nvSpPr>
        <p:spPr>
          <a:xfrm>
            <a:off x="1689644" y="7427462"/>
            <a:ext cx="1784949" cy="469615"/>
          </a:xfrm>
          <a:prstGeom prst="rect">
            <a:avLst/>
          </a:prstGeom>
        </p:spPr>
        <p:txBody>
          <a:bodyPr lIns="0" tIns="0" rIns="0" bIns="0" rtlCol="0" anchor="t">
            <a:spAutoFit/>
          </a:bodyPr>
          <a:lstStyle/>
          <a:p>
            <a:pPr algn="ctr">
              <a:lnSpc>
                <a:spcPts val="3879"/>
              </a:lnSpc>
            </a:pPr>
            <a:r>
              <a:rPr lang="en-US" sz="2771" b="1">
                <a:solidFill>
                  <a:srgbClr val="FDFDFD"/>
                </a:solidFill>
                <a:latin typeface="Canva Sans Bold"/>
                <a:ea typeface="Canva Sans Bold"/>
                <a:cs typeface="Canva Sans Bold"/>
                <a:sym typeface="Canva Sans Bold"/>
              </a:rPr>
              <a:t>Naqib Asri</a:t>
            </a:r>
          </a:p>
        </p:txBody>
      </p:sp>
      <p:sp>
        <p:nvSpPr>
          <p:cNvPr id="16" name="TextBox 16"/>
          <p:cNvSpPr txBox="1"/>
          <p:nvPr/>
        </p:nvSpPr>
        <p:spPr>
          <a:xfrm>
            <a:off x="4387070" y="7427462"/>
            <a:ext cx="2860597" cy="469615"/>
          </a:xfrm>
          <a:prstGeom prst="rect">
            <a:avLst/>
          </a:prstGeom>
        </p:spPr>
        <p:txBody>
          <a:bodyPr lIns="0" tIns="0" rIns="0" bIns="0" rtlCol="0" anchor="t">
            <a:spAutoFit/>
          </a:bodyPr>
          <a:lstStyle/>
          <a:p>
            <a:pPr algn="ctr">
              <a:lnSpc>
                <a:spcPts val="3879"/>
              </a:lnSpc>
            </a:pPr>
            <a:r>
              <a:rPr lang="en-US" sz="2771" b="1">
                <a:solidFill>
                  <a:srgbClr val="FDFDFD"/>
                </a:solidFill>
                <a:latin typeface="Canva Sans Bold"/>
                <a:ea typeface="Canva Sans Bold"/>
                <a:cs typeface="Canva Sans Bold"/>
                <a:sym typeface="Canva Sans Bold"/>
              </a:rPr>
              <a:t>Wan Adzhar Faiq</a:t>
            </a:r>
          </a:p>
        </p:txBody>
      </p:sp>
      <p:sp>
        <p:nvSpPr>
          <p:cNvPr id="17" name="TextBox 17"/>
          <p:cNvSpPr txBox="1"/>
          <p:nvPr/>
        </p:nvSpPr>
        <p:spPr>
          <a:xfrm>
            <a:off x="7804702" y="7427462"/>
            <a:ext cx="2495835" cy="469615"/>
          </a:xfrm>
          <a:prstGeom prst="rect">
            <a:avLst/>
          </a:prstGeom>
        </p:spPr>
        <p:txBody>
          <a:bodyPr lIns="0" tIns="0" rIns="0" bIns="0" rtlCol="0" anchor="t">
            <a:spAutoFit/>
          </a:bodyPr>
          <a:lstStyle/>
          <a:p>
            <a:pPr algn="ctr">
              <a:lnSpc>
                <a:spcPts val="3879"/>
              </a:lnSpc>
            </a:pPr>
            <a:r>
              <a:rPr lang="en-US" sz="2771" b="1">
                <a:solidFill>
                  <a:srgbClr val="FDFDFD"/>
                </a:solidFill>
                <a:latin typeface="Canva Sans Bold"/>
                <a:ea typeface="Canva Sans Bold"/>
                <a:cs typeface="Canva Sans Bold"/>
                <a:sym typeface="Canva Sans Bold"/>
              </a:rPr>
              <a:t>Ammar Azman</a:t>
            </a:r>
          </a:p>
        </p:txBody>
      </p:sp>
      <p:sp>
        <p:nvSpPr>
          <p:cNvPr id="18" name="TextBox 18"/>
          <p:cNvSpPr txBox="1"/>
          <p:nvPr/>
        </p:nvSpPr>
        <p:spPr>
          <a:xfrm>
            <a:off x="11121979" y="7427462"/>
            <a:ext cx="2175884" cy="469615"/>
          </a:xfrm>
          <a:prstGeom prst="rect">
            <a:avLst/>
          </a:prstGeom>
        </p:spPr>
        <p:txBody>
          <a:bodyPr lIns="0" tIns="0" rIns="0" bIns="0" rtlCol="0" anchor="t">
            <a:spAutoFit/>
          </a:bodyPr>
          <a:lstStyle/>
          <a:p>
            <a:pPr algn="ctr">
              <a:lnSpc>
                <a:spcPts val="3879"/>
              </a:lnSpc>
            </a:pPr>
            <a:r>
              <a:rPr lang="en-US" sz="2771" b="1">
                <a:solidFill>
                  <a:srgbClr val="FDFDFD"/>
                </a:solidFill>
                <a:latin typeface="Canva Sans Bold"/>
                <a:ea typeface="Canva Sans Bold"/>
                <a:cs typeface="Canva Sans Bold"/>
                <a:sym typeface="Canva Sans Bold"/>
              </a:rPr>
              <a:t>Fahmi Zainal</a:t>
            </a:r>
          </a:p>
        </p:txBody>
      </p:sp>
      <p:sp>
        <p:nvSpPr>
          <p:cNvPr id="19" name="TextBox 19"/>
          <p:cNvSpPr txBox="1"/>
          <p:nvPr/>
        </p:nvSpPr>
        <p:spPr>
          <a:xfrm>
            <a:off x="1593403" y="8106627"/>
            <a:ext cx="1977430" cy="611604"/>
          </a:xfrm>
          <a:prstGeom prst="rect">
            <a:avLst/>
          </a:prstGeom>
        </p:spPr>
        <p:txBody>
          <a:bodyPr lIns="0" tIns="0" rIns="0" bIns="0" rtlCol="0" anchor="t">
            <a:spAutoFit/>
          </a:bodyPr>
          <a:lstStyle/>
          <a:p>
            <a:pPr algn="ctr">
              <a:lnSpc>
                <a:spcPts val="2452"/>
              </a:lnSpc>
              <a:spcBef>
                <a:spcPct val="0"/>
              </a:spcBef>
            </a:pPr>
            <a:r>
              <a:rPr lang="en-US" sz="1751" b="1">
                <a:solidFill>
                  <a:srgbClr val="FDFDFD"/>
                </a:solidFill>
                <a:latin typeface="Montserrat Bold"/>
                <a:ea typeface="Montserrat Bold"/>
                <a:cs typeface="Montserrat Bold"/>
                <a:sym typeface="Montserrat Bold"/>
              </a:rPr>
              <a:t>AI Engineer</a:t>
            </a:r>
          </a:p>
          <a:p>
            <a:pPr algn="ctr">
              <a:lnSpc>
                <a:spcPts val="2452"/>
              </a:lnSpc>
              <a:spcBef>
                <a:spcPct val="0"/>
              </a:spcBef>
            </a:pPr>
            <a:r>
              <a:rPr lang="en-US" sz="1751" b="1">
                <a:solidFill>
                  <a:srgbClr val="FDFDFD"/>
                </a:solidFill>
                <a:latin typeface="Montserrat Bold"/>
                <a:ea typeface="Montserrat Bold"/>
                <a:cs typeface="Montserrat Bold"/>
                <a:sym typeface="Montserrat Bold"/>
              </a:rPr>
              <a:t>Cloocus Sdn Bhd</a:t>
            </a:r>
          </a:p>
        </p:txBody>
      </p:sp>
      <p:sp>
        <p:nvSpPr>
          <p:cNvPr id="20" name="TextBox 20"/>
          <p:cNvSpPr txBox="1"/>
          <p:nvPr/>
        </p:nvSpPr>
        <p:spPr>
          <a:xfrm>
            <a:off x="5001743" y="8106627"/>
            <a:ext cx="1631252" cy="611604"/>
          </a:xfrm>
          <a:prstGeom prst="rect">
            <a:avLst/>
          </a:prstGeom>
        </p:spPr>
        <p:txBody>
          <a:bodyPr lIns="0" tIns="0" rIns="0" bIns="0" rtlCol="0" anchor="t">
            <a:spAutoFit/>
          </a:bodyPr>
          <a:lstStyle/>
          <a:p>
            <a:pPr algn="ctr">
              <a:lnSpc>
                <a:spcPts val="2452"/>
              </a:lnSpc>
            </a:pPr>
            <a:r>
              <a:rPr lang="en-US" sz="1751" b="1">
                <a:solidFill>
                  <a:srgbClr val="FDFDFD"/>
                </a:solidFill>
                <a:latin typeface="Montserrat Bold"/>
                <a:ea typeface="Montserrat Bold"/>
                <a:cs typeface="Montserrat Bold"/>
                <a:sym typeface="Montserrat Bold"/>
              </a:rPr>
              <a:t>Data Scientist</a:t>
            </a:r>
          </a:p>
          <a:p>
            <a:pPr algn="ctr">
              <a:lnSpc>
                <a:spcPts val="2452"/>
              </a:lnSpc>
              <a:spcBef>
                <a:spcPct val="0"/>
              </a:spcBef>
            </a:pPr>
            <a:r>
              <a:rPr lang="en-US" sz="1751" b="1">
                <a:solidFill>
                  <a:srgbClr val="FDFDFD"/>
                </a:solidFill>
                <a:latin typeface="Montserrat Bold"/>
                <a:ea typeface="Montserrat Bold"/>
                <a:cs typeface="Montserrat Bold"/>
                <a:sym typeface="Montserrat Bold"/>
              </a:rPr>
              <a:t> Maybank</a:t>
            </a:r>
          </a:p>
        </p:txBody>
      </p:sp>
      <p:sp>
        <p:nvSpPr>
          <p:cNvPr id="21" name="TextBox 21"/>
          <p:cNvSpPr txBox="1"/>
          <p:nvPr/>
        </p:nvSpPr>
        <p:spPr>
          <a:xfrm>
            <a:off x="8063443" y="8106627"/>
            <a:ext cx="1978352" cy="920605"/>
          </a:xfrm>
          <a:prstGeom prst="rect">
            <a:avLst/>
          </a:prstGeom>
        </p:spPr>
        <p:txBody>
          <a:bodyPr lIns="0" tIns="0" rIns="0" bIns="0" rtlCol="0" anchor="t">
            <a:spAutoFit/>
          </a:bodyPr>
          <a:lstStyle/>
          <a:p>
            <a:pPr algn="ctr">
              <a:lnSpc>
                <a:spcPts val="2452"/>
              </a:lnSpc>
            </a:pPr>
            <a:r>
              <a:rPr lang="en-US" sz="1751" b="1">
                <a:solidFill>
                  <a:srgbClr val="FDFDFD"/>
                </a:solidFill>
                <a:latin typeface="Montserrat Bold"/>
                <a:ea typeface="Montserrat Bold"/>
                <a:cs typeface="Montserrat Bold"/>
                <a:sym typeface="Montserrat Bold"/>
              </a:rPr>
              <a:t>Data Scientist</a:t>
            </a:r>
          </a:p>
          <a:p>
            <a:pPr algn="ctr">
              <a:lnSpc>
                <a:spcPts val="2452"/>
              </a:lnSpc>
            </a:pPr>
            <a:r>
              <a:rPr lang="en-US" sz="1751" b="1">
                <a:solidFill>
                  <a:srgbClr val="FDFDFD"/>
                </a:solidFill>
                <a:latin typeface="Montserrat Bold"/>
                <a:ea typeface="Montserrat Bold"/>
                <a:cs typeface="Montserrat Bold"/>
                <a:sym typeface="Montserrat Bold"/>
              </a:rPr>
              <a:t> Amanah Saham </a:t>
            </a:r>
          </a:p>
          <a:p>
            <a:pPr algn="ctr">
              <a:lnSpc>
                <a:spcPts val="2452"/>
              </a:lnSpc>
              <a:spcBef>
                <a:spcPct val="0"/>
              </a:spcBef>
            </a:pPr>
            <a:r>
              <a:rPr lang="en-US" sz="1751" b="1">
                <a:solidFill>
                  <a:srgbClr val="FDFDFD"/>
                </a:solidFill>
                <a:latin typeface="Montserrat Bold"/>
                <a:ea typeface="Montserrat Bold"/>
                <a:cs typeface="Montserrat Bold"/>
                <a:sym typeface="Montserrat Bold"/>
              </a:rPr>
              <a:t>Nasional Berhad</a:t>
            </a:r>
          </a:p>
        </p:txBody>
      </p:sp>
      <p:sp>
        <p:nvSpPr>
          <p:cNvPr id="22" name="TextBox 22"/>
          <p:cNvSpPr txBox="1"/>
          <p:nvPr/>
        </p:nvSpPr>
        <p:spPr>
          <a:xfrm>
            <a:off x="10990487" y="8106627"/>
            <a:ext cx="2438868" cy="611604"/>
          </a:xfrm>
          <a:prstGeom prst="rect">
            <a:avLst/>
          </a:prstGeom>
        </p:spPr>
        <p:txBody>
          <a:bodyPr lIns="0" tIns="0" rIns="0" bIns="0" rtlCol="0" anchor="t">
            <a:spAutoFit/>
          </a:bodyPr>
          <a:lstStyle/>
          <a:p>
            <a:pPr algn="ctr">
              <a:lnSpc>
                <a:spcPts val="2452"/>
              </a:lnSpc>
            </a:pPr>
            <a:r>
              <a:rPr lang="en-US" sz="1751" b="1">
                <a:solidFill>
                  <a:srgbClr val="FDFDFD"/>
                </a:solidFill>
                <a:latin typeface="Montserrat Bold"/>
                <a:ea typeface="Montserrat Bold"/>
                <a:cs typeface="Montserrat Bold"/>
                <a:sym typeface="Montserrat Bold"/>
              </a:rPr>
              <a:t>Senior Data Scientist</a:t>
            </a:r>
          </a:p>
          <a:p>
            <a:pPr algn="ctr">
              <a:lnSpc>
                <a:spcPts val="2452"/>
              </a:lnSpc>
              <a:spcBef>
                <a:spcPct val="0"/>
              </a:spcBef>
            </a:pPr>
            <a:r>
              <a:rPr lang="en-US" sz="1751" b="1">
                <a:solidFill>
                  <a:srgbClr val="FDFDFD"/>
                </a:solidFill>
                <a:latin typeface="Montserrat Bold"/>
                <a:ea typeface="Montserrat Bold"/>
                <a:cs typeface="Montserrat Bold"/>
                <a:sym typeface="Montserrat Bold"/>
              </a:rPr>
              <a:t> INVOKE</a:t>
            </a:r>
          </a:p>
        </p:txBody>
      </p:sp>
      <p:sp>
        <p:nvSpPr>
          <p:cNvPr id="23" name="TextBox 23"/>
          <p:cNvSpPr txBox="1"/>
          <p:nvPr/>
        </p:nvSpPr>
        <p:spPr>
          <a:xfrm>
            <a:off x="14707494" y="8106627"/>
            <a:ext cx="1631252" cy="611604"/>
          </a:xfrm>
          <a:prstGeom prst="rect">
            <a:avLst/>
          </a:prstGeom>
        </p:spPr>
        <p:txBody>
          <a:bodyPr lIns="0" tIns="0" rIns="0" bIns="0" rtlCol="0" anchor="t">
            <a:spAutoFit/>
          </a:bodyPr>
          <a:lstStyle/>
          <a:p>
            <a:pPr algn="ctr">
              <a:lnSpc>
                <a:spcPts val="2452"/>
              </a:lnSpc>
            </a:pPr>
            <a:r>
              <a:rPr lang="en-US" sz="1751" b="1">
                <a:solidFill>
                  <a:srgbClr val="FDFDFD"/>
                </a:solidFill>
                <a:latin typeface="Montserrat Bold"/>
                <a:ea typeface="Montserrat Bold"/>
                <a:cs typeface="Montserrat Bold"/>
                <a:sym typeface="Montserrat Bold"/>
              </a:rPr>
              <a:t>Data Scientist</a:t>
            </a:r>
          </a:p>
          <a:p>
            <a:pPr algn="ctr">
              <a:lnSpc>
                <a:spcPts val="2452"/>
              </a:lnSpc>
              <a:spcBef>
                <a:spcPct val="0"/>
              </a:spcBef>
            </a:pPr>
            <a:r>
              <a:rPr lang="en-US" sz="1751" b="1">
                <a:solidFill>
                  <a:srgbClr val="FDFDFD"/>
                </a:solidFill>
                <a:latin typeface="Montserrat Bold"/>
                <a:ea typeface="Montserrat Bold"/>
                <a:cs typeface="Montserrat Bold"/>
                <a:sym typeface="Montserrat Bold"/>
              </a:rPr>
              <a:t> Maybank</a:t>
            </a:r>
          </a:p>
        </p:txBody>
      </p:sp>
      <p:sp>
        <p:nvSpPr>
          <p:cNvPr id="24" name="TextBox 24"/>
          <p:cNvSpPr txBox="1"/>
          <p:nvPr/>
        </p:nvSpPr>
        <p:spPr>
          <a:xfrm>
            <a:off x="14259934" y="7427462"/>
            <a:ext cx="2526370" cy="469615"/>
          </a:xfrm>
          <a:prstGeom prst="rect">
            <a:avLst/>
          </a:prstGeom>
        </p:spPr>
        <p:txBody>
          <a:bodyPr lIns="0" tIns="0" rIns="0" bIns="0" rtlCol="0" anchor="t">
            <a:spAutoFit/>
          </a:bodyPr>
          <a:lstStyle/>
          <a:p>
            <a:pPr algn="ctr">
              <a:lnSpc>
                <a:spcPts val="3879"/>
              </a:lnSpc>
            </a:pPr>
            <a:r>
              <a:rPr lang="en-US" sz="2771" b="1">
                <a:solidFill>
                  <a:srgbClr val="FDFDFD"/>
                </a:solidFill>
                <a:latin typeface="Canva Sans Bold"/>
                <a:ea typeface="Canva Sans Bold"/>
                <a:cs typeface="Canva Sans Bold"/>
                <a:sym typeface="Canva Sans Bold"/>
              </a:rPr>
              <a:t>Sukhdev Singh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rot="-7336107">
            <a:off x="-8552885" y="-355430"/>
            <a:ext cx="12389411" cy="10763301"/>
          </a:xfrm>
          <a:custGeom>
            <a:avLst/>
            <a:gdLst/>
            <a:ahLst/>
            <a:cxnLst/>
            <a:rect l="l" t="t" r="r" b="b"/>
            <a:pathLst>
              <a:path w="12389411" h="10763301">
                <a:moveTo>
                  <a:pt x="0" y="0"/>
                </a:moveTo>
                <a:lnTo>
                  <a:pt x="12389412" y="0"/>
                </a:lnTo>
                <a:lnTo>
                  <a:pt x="12389412" y="10763301"/>
                </a:lnTo>
                <a:lnTo>
                  <a:pt x="0" y="10763301"/>
                </a:lnTo>
                <a:lnTo>
                  <a:pt x="0" y="0"/>
                </a:lnTo>
                <a:close/>
              </a:path>
            </a:pathLst>
          </a:custGeom>
          <a:blipFill>
            <a:blip r:embed="rId2"/>
            <a:stretch>
              <a:fillRect/>
            </a:stretch>
          </a:blipFill>
        </p:spPr>
        <p:txBody>
          <a:bodyPr/>
          <a:lstStyle/>
          <a:p>
            <a:endParaRPr lang="en-MY"/>
          </a:p>
        </p:txBody>
      </p:sp>
      <p:sp>
        <p:nvSpPr>
          <p:cNvPr id="3" name="TextBox 3"/>
          <p:cNvSpPr txBox="1"/>
          <p:nvPr/>
        </p:nvSpPr>
        <p:spPr>
          <a:xfrm>
            <a:off x="2788031" y="537412"/>
            <a:ext cx="10837068" cy="973050"/>
          </a:xfrm>
          <a:prstGeom prst="rect">
            <a:avLst/>
          </a:prstGeom>
        </p:spPr>
        <p:txBody>
          <a:bodyPr lIns="0" tIns="0" rIns="0" bIns="0" rtlCol="0" anchor="t">
            <a:spAutoFit/>
          </a:bodyPr>
          <a:lstStyle/>
          <a:p>
            <a:pPr marL="0" lvl="0" indent="0" algn="l">
              <a:lnSpc>
                <a:spcPts val="7644"/>
              </a:lnSpc>
              <a:spcBef>
                <a:spcPct val="0"/>
              </a:spcBef>
            </a:pPr>
            <a:r>
              <a:rPr lang="en-US" sz="6370" b="1">
                <a:solidFill>
                  <a:srgbClr val="FDFDFD"/>
                </a:solidFill>
                <a:latin typeface="Montserrat Bold"/>
                <a:ea typeface="Montserrat Bold"/>
                <a:cs typeface="Montserrat Bold"/>
                <a:sym typeface="Montserrat Bold"/>
              </a:rPr>
              <a:t>Problem Statement</a:t>
            </a:r>
          </a:p>
        </p:txBody>
      </p:sp>
      <p:sp>
        <p:nvSpPr>
          <p:cNvPr id="4" name="TextBox 4"/>
          <p:cNvSpPr txBox="1"/>
          <p:nvPr/>
        </p:nvSpPr>
        <p:spPr>
          <a:xfrm>
            <a:off x="2788031" y="1908564"/>
            <a:ext cx="13110801" cy="7585666"/>
          </a:xfrm>
          <a:prstGeom prst="rect">
            <a:avLst/>
          </a:prstGeom>
        </p:spPr>
        <p:txBody>
          <a:bodyPr lIns="0" tIns="0" rIns="0" bIns="0" rtlCol="0" anchor="t">
            <a:spAutoFit/>
          </a:bodyPr>
          <a:lstStyle/>
          <a:p>
            <a:pPr algn="l">
              <a:lnSpc>
                <a:spcPts val="3268"/>
              </a:lnSpc>
            </a:pPr>
            <a:r>
              <a:rPr lang="en-US" sz="2334" dirty="0">
                <a:solidFill>
                  <a:srgbClr val="FDFDFD"/>
                </a:solidFill>
                <a:latin typeface="Montserrat"/>
                <a:ea typeface="Montserrat"/>
                <a:cs typeface="Montserrat"/>
                <a:sym typeface="Montserrat"/>
              </a:rPr>
              <a:t>With the rise of AIs, LLMs have become an integral part of many industries.</a:t>
            </a:r>
          </a:p>
          <a:p>
            <a:pPr algn="l">
              <a:lnSpc>
                <a:spcPts val="3268"/>
              </a:lnSpc>
            </a:pPr>
            <a:endParaRPr lang="en-US" sz="2334" dirty="0">
              <a:solidFill>
                <a:srgbClr val="FDFDFD"/>
              </a:solidFill>
              <a:latin typeface="Montserrat"/>
              <a:ea typeface="Montserrat"/>
              <a:cs typeface="Montserrat"/>
              <a:sym typeface="Montserrat"/>
            </a:endParaRPr>
          </a:p>
          <a:p>
            <a:pPr algn="l">
              <a:lnSpc>
                <a:spcPts val="3268"/>
              </a:lnSpc>
            </a:pPr>
            <a:r>
              <a:rPr lang="en-US" sz="2334" dirty="0">
                <a:solidFill>
                  <a:srgbClr val="FDFDFD"/>
                </a:solidFill>
                <a:latin typeface="Montserrat"/>
                <a:ea typeface="Montserrat"/>
                <a:cs typeface="Montserrat"/>
                <a:sym typeface="Montserrat"/>
              </a:rPr>
              <a:t>However, in order to fully leverage these models, it isn’t just about deploying them. But it’s also about evaluating and refining hem to meet specific </a:t>
            </a:r>
            <a:r>
              <a:rPr lang="en-US" sz="2334" dirty="0" err="1">
                <a:solidFill>
                  <a:srgbClr val="FDFDFD"/>
                </a:solidFill>
                <a:latin typeface="Montserrat"/>
                <a:ea typeface="Montserrat"/>
                <a:cs typeface="Montserrat"/>
                <a:sym typeface="Montserrat"/>
              </a:rPr>
              <a:t>contextualised</a:t>
            </a:r>
            <a:r>
              <a:rPr lang="en-US" sz="2334" dirty="0">
                <a:solidFill>
                  <a:srgbClr val="FDFDFD"/>
                </a:solidFill>
                <a:latin typeface="Montserrat"/>
                <a:ea typeface="Montserrat"/>
                <a:cs typeface="Montserrat"/>
                <a:sym typeface="Montserrat"/>
              </a:rPr>
              <a:t> needs.</a:t>
            </a:r>
          </a:p>
          <a:p>
            <a:pPr algn="l">
              <a:lnSpc>
                <a:spcPts val="3268"/>
              </a:lnSpc>
            </a:pPr>
            <a:endParaRPr lang="en-US" sz="2334" dirty="0">
              <a:solidFill>
                <a:srgbClr val="FDFDFD"/>
              </a:solidFill>
              <a:latin typeface="Montserrat"/>
              <a:ea typeface="Montserrat"/>
              <a:cs typeface="Montserrat"/>
              <a:sym typeface="Montserrat"/>
            </a:endParaRPr>
          </a:p>
          <a:p>
            <a:pPr algn="l">
              <a:lnSpc>
                <a:spcPts val="3268"/>
              </a:lnSpc>
            </a:pPr>
            <a:r>
              <a:rPr lang="en-US" sz="2334" dirty="0">
                <a:solidFill>
                  <a:srgbClr val="FDFDFD"/>
                </a:solidFill>
                <a:latin typeface="Montserrat"/>
                <a:ea typeface="Montserrat"/>
                <a:cs typeface="Montserrat"/>
                <a:sym typeface="Montserrat"/>
              </a:rPr>
              <a:t>Traditional evaluation methods are outdated and ineffective at distinguishing high quality LLM responses from subpar ones.</a:t>
            </a:r>
          </a:p>
          <a:p>
            <a:pPr algn="l">
              <a:lnSpc>
                <a:spcPts val="3268"/>
              </a:lnSpc>
            </a:pPr>
            <a:endParaRPr lang="en-US" sz="2334" dirty="0">
              <a:solidFill>
                <a:srgbClr val="FDFDFD"/>
              </a:solidFill>
              <a:latin typeface="Montserrat"/>
              <a:ea typeface="Montserrat"/>
              <a:cs typeface="Montserrat"/>
              <a:sym typeface="Montserrat"/>
            </a:endParaRPr>
          </a:p>
          <a:p>
            <a:pPr algn="l">
              <a:lnSpc>
                <a:spcPts val="3268"/>
              </a:lnSpc>
            </a:pPr>
            <a:r>
              <a:rPr lang="en-US" sz="2334" dirty="0">
                <a:solidFill>
                  <a:srgbClr val="FDFDFD"/>
                </a:solidFill>
                <a:latin typeface="Montserrat"/>
                <a:ea typeface="Montserrat"/>
                <a:cs typeface="Montserrat"/>
                <a:sym typeface="Montserrat"/>
              </a:rPr>
              <a:t>While using human annotators gives great </a:t>
            </a:r>
            <a:r>
              <a:rPr lang="en-US" sz="2334" dirty="0" err="1">
                <a:solidFill>
                  <a:srgbClr val="FDFDFD"/>
                </a:solidFill>
                <a:latin typeface="Montserrat"/>
                <a:ea typeface="Montserrat"/>
                <a:cs typeface="Montserrat"/>
                <a:sym typeface="Montserrat"/>
              </a:rPr>
              <a:t>resuls</a:t>
            </a:r>
            <a:r>
              <a:rPr lang="en-US" sz="2334" dirty="0">
                <a:solidFill>
                  <a:srgbClr val="FDFDFD"/>
                </a:solidFill>
                <a:latin typeface="Montserrat"/>
                <a:ea typeface="Montserrat"/>
                <a:cs typeface="Montserrat"/>
                <a:sym typeface="Montserrat"/>
              </a:rPr>
              <a:t>, it requires significant effort and is difficult to scale across to multiple contexts.</a:t>
            </a:r>
          </a:p>
          <a:p>
            <a:pPr algn="l">
              <a:lnSpc>
                <a:spcPts val="3268"/>
              </a:lnSpc>
            </a:pPr>
            <a:endParaRPr lang="en-US" sz="2334" dirty="0">
              <a:solidFill>
                <a:srgbClr val="FDFDFD"/>
              </a:solidFill>
              <a:latin typeface="Montserrat"/>
              <a:ea typeface="Montserrat"/>
              <a:cs typeface="Montserrat"/>
              <a:sym typeface="Montserrat"/>
            </a:endParaRPr>
          </a:p>
          <a:p>
            <a:pPr algn="l">
              <a:lnSpc>
                <a:spcPts val="3268"/>
              </a:lnSpc>
            </a:pPr>
            <a:r>
              <a:rPr lang="en-US" sz="2334" dirty="0">
                <a:solidFill>
                  <a:srgbClr val="FDFDFD"/>
                </a:solidFill>
                <a:latin typeface="Montserrat"/>
                <a:ea typeface="Montserrat"/>
                <a:cs typeface="Montserrat"/>
                <a:sym typeface="Montserrat"/>
              </a:rPr>
              <a:t>An emerging solution is using LLM Evaluators AKA “LLM-as-a-Judge” which uses LLMs to </a:t>
            </a:r>
            <a:r>
              <a:rPr lang="en-US" sz="2334" dirty="0" err="1">
                <a:solidFill>
                  <a:srgbClr val="FDFDFD"/>
                </a:solidFill>
                <a:latin typeface="Montserrat"/>
                <a:ea typeface="Montserrat"/>
                <a:cs typeface="Montserrat"/>
                <a:sym typeface="Montserrat"/>
              </a:rPr>
              <a:t>evaluae</a:t>
            </a:r>
            <a:r>
              <a:rPr lang="en-US" sz="2334" dirty="0">
                <a:solidFill>
                  <a:srgbClr val="FDFDFD"/>
                </a:solidFill>
                <a:latin typeface="Montserrat"/>
                <a:ea typeface="Montserrat"/>
                <a:cs typeface="Montserrat"/>
                <a:sym typeface="Montserrat"/>
              </a:rPr>
              <a:t> the quality of </a:t>
            </a:r>
            <a:r>
              <a:rPr lang="en-US" sz="2334" dirty="0" err="1">
                <a:solidFill>
                  <a:srgbClr val="FDFDFD"/>
                </a:solidFill>
                <a:latin typeface="Montserrat"/>
                <a:ea typeface="Montserrat"/>
                <a:cs typeface="Montserrat"/>
                <a:sym typeface="Montserrat"/>
              </a:rPr>
              <a:t>anoher</a:t>
            </a:r>
            <a:r>
              <a:rPr lang="en-US" sz="2334" dirty="0">
                <a:solidFill>
                  <a:srgbClr val="FDFDFD"/>
                </a:solidFill>
                <a:latin typeface="Montserrat"/>
                <a:ea typeface="Montserrat"/>
                <a:cs typeface="Montserrat"/>
                <a:sym typeface="Montserrat"/>
              </a:rPr>
              <a:t> LLM’s response.</a:t>
            </a:r>
          </a:p>
          <a:p>
            <a:pPr algn="l">
              <a:lnSpc>
                <a:spcPts val="3268"/>
              </a:lnSpc>
            </a:pPr>
            <a:endParaRPr lang="en-US" sz="2334" dirty="0">
              <a:solidFill>
                <a:srgbClr val="FDFDFD"/>
              </a:solidFill>
              <a:latin typeface="Montserrat"/>
              <a:ea typeface="Montserrat"/>
              <a:cs typeface="Montserrat"/>
              <a:sym typeface="Montserrat"/>
            </a:endParaRPr>
          </a:p>
          <a:p>
            <a:pPr algn="l">
              <a:lnSpc>
                <a:spcPts val="3268"/>
              </a:lnSpc>
            </a:pPr>
            <a:r>
              <a:rPr lang="en-US" sz="2334" b="1" dirty="0">
                <a:solidFill>
                  <a:srgbClr val="FDFDFD"/>
                </a:solidFill>
                <a:latin typeface="Montserrat Bold"/>
                <a:ea typeface="Montserrat Bold"/>
                <a:cs typeface="Montserrat Bold"/>
                <a:sym typeface="Montserrat Bold"/>
              </a:rPr>
              <a:t>For this Hackathon, we have developed an LLM Evaluator that judges the consistency of a statement based on an input document</a:t>
            </a:r>
          </a:p>
          <a:p>
            <a:pPr algn="l">
              <a:lnSpc>
                <a:spcPts val="3268"/>
              </a:lnSpc>
            </a:pPr>
            <a:endParaRPr lang="en-US" sz="2334" b="1" dirty="0">
              <a:solidFill>
                <a:srgbClr val="FDFDFD"/>
              </a:solidFill>
              <a:latin typeface="Montserrat Bold"/>
              <a:ea typeface="Montserrat Bold"/>
              <a:cs typeface="Montserrat Bold"/>
              <a:sym typeface="Montserrat Bold"/>
            </a:endParaRPr>
          </a:p>
          <a:p>
            <a:pPr marL="0" lvl="0" indent="0" algn="l">
              <a:lnSpc>
                <a:spcPts val="3268"/>
              </a:lnSpc>
              <a:spcBef>
                <a:spcPct val="0"/>
              </a:spcBef>
            </a:pPr>
            <a:endParaRPr lang="en-US" sz="2334" b="1" dirty="0">
              <a:solidFill>
                <a:srgbClr val="FDFDFD"/>
              </a:solidFill>
              <a:latin typeface="Montserrat Bold"/>
              <a:ea typeface="Montserrat Bold"/>
              <a:cs typeface="Montserrat Bold"/>
              <a:sym typeface="Montserrat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MY"/>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58552" y="6740063"/>
            <a:ext cx="16170896" cy="2840152"/>
          </a:xfrm>
          <a:custGeom>
            <a:avLst/>
            <a:gdLst/>
            <a:ahLst/>
            <a:cxnLst/>
            <a:rect l="l" t="t" r="r" b="b"/>
            <a:pathLst>
              <a:path w="16170896" h="2840152">
                <a:moveTo>
                  <a:pt x="0" y="0"/>
                </a:moveTo>
                <a:lnTo>
                  <a:pt x="16170896" y="0"/>
                </a:lnTo>
                <a:lnTo>
                  <a:pt x="16170896" y="2840152"/>
                </a:lnTo>
                <a:lnTo>
                  <a:pt x="0" y="2840152"/>
                </a:lnTo>
                <a:lnTo>
                  <a:pt x="0" y="0"/>
                </a:lnTo>
                <a:close/>
              </a:path>
            </a:pathLst>
          </a:custGeom>
          <a:blipFill>
            <a:blip r:embed="rId2"/>
            <a:stretch>
              <a:fillRect t="-5170" b="-2297"/>
            </a:stretch>
          </a:blipFill>
        </p:spPr>
        <p:txBody>
          <a:bodyPr/>
          <a:lstStyle/>
          <a:p>
            <a:endParaRPr lang="en-MY"/>
          </a:p>
        </p:txBody>
      </p:sp>
      <p:sp>
        <p:nvSpPr>
          <p:cNvPr id="6" name="TextBox 6"/>
          <p:cNvSpPr txBox="1"/>
          <p:nvPr/>
        </p:nvSpPr>
        <p:spPr>
          <a:xfrm>
            <a:off x="1737398" y="2088649"/>
            <a:ext cx="6894803" cy="1028278"/>
          </a:xfrm>
          <a:prstGeom prst="rect">
            <a:avLst/>
          </a:prstGeom>
        </p:spPr>
        <p:txBody>
          <a:bodyPr lIns="0" tIns="0" rIns="0" bIns="0" rtlCol="0" anchor="t">
            <a:spAutoFit/>
          </a:bodyPr>
          <a:lstStyle/>
          <a:p>
            <a:pPr marL="0" lvl="0" indent="0" algn="l">
              <a:lnSpc>
                <a:spcPts val="8437"/>
              </a:lnSpc>
              <a:spcBef>
                <a:spcPct val="0"/>
              </a:spcBef>
            </a:pPr>
            <a:r>
              <a:rPr lang="en-US" sz="6027" b="1">
                <a:solidFill>
                  <a:srgbClr val="FDFDFD"/>
                </a:solidFill>
                <a:latin typeface="Montserrat Bold"/>
                <a:ea typeface="Montserrat Bold"/>
                <a:cs typeface="Montserrat Bold"/>
                <a:sym typeface="Montserrat Bold"/>
              </a:rPr>
              <a:t>Motivation</a:t>
            </a:r>
          </a:p>
        </p:txBody>
      </p:sp>
      <p:sp>
        <p:nvSpPr>
          <p:cNvPr id="7" name="TextBox 7"/>
          <p:cNvSpPr txBox="1"/>
          <p:nvPr/>
        </p:nvSpPr>
        <p:spPr>
          <a:xfrm>
            <a:off x="1737398" y="3299118"/>
            <a:ext cx="14188402" cy="3196709"/>
          </a:xfrm>
          <a:prstGeom prst="rect">
            <a:avLst/>
          </a:prstGeom>
        </p:spPr>
        <p:txBody>
          <a:bodyPr wrap="square" lIns="0" tIns="0" rIns="0" bIns="0" rtlCol="0" anchor="t">
            <a:spAutoFit/>
          </a:bodyPr>
          <a:lstStyle/>
          <a:p>
            <a:pPr algn="l">
              <a:lnSpc>
                <a:spcPts val="3556"/>
              </a:lnSpc>
            </a:pPr>
            <a:r>
              <a:rPr lang="en-US" sz="2540" dirty="0">
                <a:solidFill>
                  <a:srgbClr val="FDFDFD"/>
                </a:solidFill>
                <a:latin typeface="Montserrat"/>
                <a:ea typeface="Montserrat"/>
                <a:cs typeface="Montserrat"/>
                <a:sym typeface="Montserrat"/>
              </a:rPr>
              <a:t>We are inspired by </a:t>
            </a:r>
            <a:r>
              <a:rPr lang="en-US" sz="2540" u="sng" dirty="0" err="1">
                <a:solidFill>
                  <a:srgbClr val="FDFDFD"/>
                </a:solidFill>
                <a:latin typeface="Montserrat"/>
                <a:ea typeface="Montserrat"/>
                <a:cs typeface="Montserrat"/>
                <a:sym typeface="Montserrat"/>
                <a:hlinkClick r:id="rId3" tooltip="https://arxiv.org/abs/2310.17631"/>
              </a:rPr>
              <a:t>BAAIVision’s</a:t>
            </a:r>
            <a:r>
              <a:rPr lang="en-US" sz="2540" u="sng" dirty="0">
                <a:solidFill>
                  <a:srgbClr val="FDFDFD"/>
                </a:solidFill>
                <a:latin typeface="Montserrat"/>
                <a:ea typeface="Montserrat"/>
                <a:cs typeface="Montserrat"/>
                <a:sym typeface="Montserrat"/>
                <a:hlinkClick r:id="rId3" tooltip="https://arxiv.org/abs/2310.17631"/>
              </a:rPr>
              <a:t> work</a:t>
            </a:r>
            <a:r>
              <a:rPr lang="en-US" sz="2540" dirty="0">
                <a:solidFill>
                  <a:srgbClr val="FDFDFD"/>
                </a:solidFill>
                <a:latin typeface="Montserrat"/>
                <a:ea typeface="Montserrat"/>
                <a:cs typeface="Montserrat"/>
                <a:sym typeface="Montserrat"/>
              </a:rPr>
              <a:t> in employing LLMs as scalable judges for human preference. In our case, we’re looking to finetune judges for predicting </a:t>
            </a:r>
            <a:r>
              <a:rPr lang="en-US" sz="2540" b="1" dirty="0">
                <a:solidFill>
                  <a:srgbClr val="FDFDFD"/>
                </a:solidFill>
                <a:latin typeface="Montserrat"/>
                <a:ea typeface="Montserrat"/>
                <a:cs typeface="Montserrat"/>
                <a:sym typeface="Montserrat"/>
              </a:rPr>
              <a:t>logical/factual inconsistencies </a:t>
            </a:r>
            <a:r>
              <a:rPr lang="en-US" sz="2540" dirty="0">
                <a:solidFill>
                  <a:srgbClr val="FDFDFD"/>
                </a:solidFill>
                <a:latin typeface="Montserrat"/>
                <a:ea typeface="Montserrat"/>
                <a:cs typeface="Montserrat"/>
                <a:sym typeface="Montserrat"/>
              </a:rPr>
              <a:t>as well as answering </a:t>
            </a:r>
            <a:r>
              <a:rPr lang="en-US" sz="2540" b="1" dirty="0">
                <a:solidFill>
                  <a:srgbClr val="FDFDFD"/>
                </a:solidFill>
                <a:latin typeface="Montserrat"/>
                <a:ea typeface="Montserrat"/>
                <a:cs typeface="Montserrat"/>
                <a:sym typeface="Montserrat"/>
              </a:rPr>
              <a:t>yes/no</a:t>
            </a:r>
            <a:r>
              <a:rPr lang="en-US" sz="2540" dirty="0">
                <a:solidFill>
                  <a:srgbClr val="FDFDFD"/>
                </a:solidFill>
                <a:latin typeface="Montserrat"/>
                <a:ea typeface="Montserrat"/>
                <a:cs typeface="Montserrat"/>
                <a:sym typeface="Montserrat"/>
              </a:rPr>
              <a:t> questions.</a:t>
            </a:r>
          </a:p>
          <a:p>
            <a:pPr algn="l">
              <a:lnSpc>
                <a:spcPts val="3556"/>
              </a:lnSpc>
            </a:pPr>
            <a:endParaRPr lang="en-US" sz="2540" b="1" dirty="0">
              <a:solidFill>
                <a:srgbClr val="FDFDFD"/>
              </a:solidFill>
              <a:latin typeface="Montserrat"/>
              <a:ea typeface="Montserrat"/>
              <a:cs typeface="Montserrat"/>
              <a:sym typeface="Montserrat"/>
            </a:endParaRPr>
          </a:p>
          <a:p>
            <a:pPr algn="l">
              <a:lnSpc>
                <a:spcPts val="3556"/>
              </a:lnSpc>
            </a:pPr>
            <a:r>
              <a:rPr lang="en-US" sz="2540" dirty="0">
                <a:solidFill>
                  <a:srgbClr val="FDFDFD"/>
                </a:solidFill>
                <a:latin typeface="Montserrat"/>
                <a:ea typeface="Montserrat"/>
                <a:cs typeface="Montserrat"/>
                <a:sym typeface="Montserrat"/>
              </a:rPr>
              <a:t>More crucially, this paper also presents promising </a:t>
            </a:r>
            <a:r>
              <a:rPr lang="en-US" sz="2540" b="1" dirty="0">
                <a:solidFill>
                  <a:srgbClr val="FDFDFD"/>
                </a:solidFill>
                <a:latin typeface="Montserrat"/>
                <a:ea typeface="Montserrat"/>
                <a:cs typeface="Montserrat"/>
                <a:sym typeface="Montserrat"/>
              </a:rPr>
              <a:t>research where 7 Billion parameter models (which are much smaller) can approximate reasoning skills</a:t>
            </a:r>
            <a:r>
              <a:rPr lang="en-US" sz="2540" dirty="0">
                <a:solidFill>
                  <a:srgbClr val="FDFDFD"/>
                </a:solidFill>
                <a:latin typeface="Montserrat"/>
                <a:ea typeface="Montserrat"/>
                <a:cs typeface="Montserrat"/>
                <a:sym typeface="Montserrat"/>
              </a:rPr>
              <a:t> close to if not better than </a:t>
            </a:r>
            <a:r>
              <a:rPr lang="en-US" sz="2540" b="1" dirty="0">
                <a:solidFill>
                  <a:srgbClr val="FDFDFD"/>
                </a:solidFill>
                <a:latin typeface="Montserrat"/>
                <a:ea typeface="Montserrat"/>
                <a:cs typeface="Montserrat"/>
                <a:sym typeface="Montserrat"/>
              </a:rPr>
              <a:t>OpenAI’s GPT4</a:t>
            </a:r>
            <a:r>
              <a:rPr lang="en-US" sz="2540" dirty="0">
                <a:solidFill>
                  <a:srgbClr val="FDFDFD"/>
                </a:solidFill>
                <a:latin typeface="Montserrat"/>
                <a:ea typeface="Montserrat"/>
                <a:cs typeface="Montserrat"/>
                <a:sym typeface="Montserrat"/>
              </a:rPr>
              <a:t>. Let’s see if we can replicate this!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209921" y="-2544328"/>
            <a:ext cx="8740397" cy="7593220"/>
          </a:xfrm>
          <a:custGeom>
            <a:avLst/>
            <a:gdLst/>
            <a:ahLst/>
            <a:cxnLst/>
            <a:rect l="l" t="t" r="r" b="b"/>
            <a:pathLst>
              <a:path w="8740397" h="7593220">
                <a:moveTo>
                  <a:pt x="0" y="0"/>
                </a:moveTo>
                <a:lnTo>
                  <a:pt x="8740398" y="0"/>
                </a:lnTo>
                <a:lnTo>
                  <a:pt x="8740398" y="7593220"/>
                </a:lnTo>
                <a:lnTo>
                  <a:pt x="0" y="7593220"/>
                </a:lnTo>
                <a:lnTo>
                  <a:pt x="0" y="0"/>
                </a:lnTo>
                <a:close/>
              </a:path>
            </a:pathLst>
          </a:custGeom>
          <a:blipFill>
            <a:blip r:embed="rId2"/>
            <a:stretch>
              <a:fillRect/>
            </a:stretch>
          </a:blipFill>
        </p:spPr>
        <p:txBody>
          <a:bodyPr/>
          <a:lstStyle/>
          <a:p>
            <a:endParaRPr lang="en-MY"/>
          </a:p>
        </p:txBody>
      </p:sp>
      <p:sp>
        <p:nvSpPr>
          <p:cNvPr id="3" name="TextBox 3"/>
          <p:cNvSpPr txBox="1"/>
          <p:nvPr/>
        </p:nvSpPr>
        <p:spPr>
          <a:xfrm>
            <a:off x="1280013" y="728407"/>
            <a:ext cx="12127885" cy="1038225"/>
          </a:xfrm>
          <a:prstGeom prst="rect">
            <a:avLst/>
          </a:prstGeom>
        </p:spPr>
        <p:txBody>
          <a:bodyPr lIns="0" tIns="0" rIns="0" bIns="0" rtlCol="0" anchor="t">
            <a:spAutoFit/>
          </a:bodyPr>
          <a:lstStyle/>
          <a:p>
            <a:pPr marL="0" lvl="0" indent="0" algn="l">
              <a:lnSpc>
                <a:spcPts val="8121"/>
              </a:lnSpc>
              <a:spcBef>
                <a:spcPct val="0"/>
              </a:spcBef>
            </a:pPr>
            <a:r>
              <a:rPr lang="en-US" sz="6768" b="1">
                <a:solidFill>
                  <a:srgbClr val="FDFDFD"/>
                </a:solidFill>
                <a:latin typeface="Montserrat Bold"/>
                <a:ea typeface="Montserrat Bold"/>
                <a:cs typeface="Montserrat Bold"/>
                <a:sym typeface="Montserrat Bold"/>
              </a:rPr>
              <a:t>Dataset Preparation</a:t>
            </a:r>
          </a:p>
        </p:txBody>
      </p:sp>
      <p:sp>
        <p:nvSpPr>
          <p:cNvPr id="4" name="TextBox 4"/>
          <p:cNvSpPr txBox="1"/>
          <p:nvPr/>
        </p:nvSpPr>
        <p:spPr>
          <a:xfrm>
            <a:off x="1280013" y="2217759"/>
            <a:ext cx="7077934" cy="5807878"/>
          </a:xfrm>
          <a:prstGeom prst="rect">
            <a:avLst/>
          </a:prstGeom>
        </p:spPr>
        <p:txBody>
          <a:bodyPr lIns="0" tIns="0" rIns="0" bIns="0" rtlCol="0" anchor="t">
            <a:spAutoFit/>
          </a:bodyPr>
          <a:lstStyle/>
          <a:p>
            <a:pPr marL="451962" lvl="1" indent="-225981" algn="l">
              <a:lnSpc>
                <a:spcPts val="2930"/>
              </a:lnSpc>
              <a:buFont typeface="Arial"/>
              <a:buChar char="•"/>
            </a:pPr>
            <a:r>
              <a:rPr lang="en-US" sz="2093" dirty="0">
                <a:solidFill>
                  <a:srgbClr val="FDFDFD"/>
                </a:solidFill>
                <a:latin typeface="Montserrat"/>
                <a:ea typeface="Montserrat"/>
                <a:cs typeface="Montserrat"/>
                <a:sym typeface="Montserrat"/>
              </a:rPr>
              <a:t>We source our dataset from </a:t>
            </a:r>
            <a:r>
              <a:rPr lang="en-US" sz="2093" u="sng" dirty="0">
                <a:solidFill>
                  <a:srgbClr val="0000FF"/>
                </a:solidFill>
                <a:latin typeface="Montserrat"/>
                <a:ea typeface="Montserrat"/>
                <a:cs typeface="Montserrat"/>
                <a:sym typeface="Montserrat"/>
                <a:hlinkClick r:id="rId3" tooltip="https://huggingface.co/datasets/google/boolq"/>
              </a:rPr>
              <a:t>Google’s </a:t>
            </a:r>
            <a:r>
              <a:rPr lang="en-US" sz="2093" u="sng" dirty="0" err="1">
                <a:solidFill>
                  <a:srgbClr val="0000FF"/>
                </a:solidFill>
                <a:latin typeface="Montserrat"/>
                <a:ea typeface="Montserrat"/>
                <a:cs typeface="Montserrat"/>
                <a:sym typeface="Montserrat"/>
                <a:hlinkClick r:id="rId3" tooltip="https://huggingface.co/datasets/google/boolq"/>
              </a:rPr>
              <a:t>Boolq</a:t>
            </a:r>
            <a:r>
              <a:rPr lang="en-US" sz="2093" dirty="0">
                <a:solidFill>
                  <a:srgbClr val="FDFDFD"/>
                </a:solidFill>
                <a:latin typeface="Montserrat"/>
                <a:ea typeface="Montserrat"/>
                <a:cs typeface="Montserrat"/>
                <a:sym typeface="Montserrat"/>
              </a:rPr>
              <a:t> a question answering dataset for yes/no questions containing 15942 examples; and a dataset from the </a:t>
            </a:r>
            <a:r>
              <a:rPr lang="en-US" sz="2093" u="sng" dirty="0">
                <a:solidFill>
                  <a:srgbClr val="FDFDFD"/>
                </a:solidFill>
                <a:latin typeface="Montserrat"/>
                <a:ea typeface="Montserrat"/>
                <a:cs typeface="Montserrat"/>
                <a:sym typeface="Montserrat"/>
                <a:hlinkClick r:id="rId4" tooltip="https://huggingface.co/datasets/r-three/fib"/>
              </a:rPr>
              <a:t>FIB benchmark</a:t>
            </a:r>
            <a:r>
              <a:rPr lang="en-US" sz="2093" dirty="0">
                <a:solidFill>
                  <a:srgbClr val="FDFDFD"/>
                </a:solidFill>
                <a:latin typeface="Montserrat"/>
                <a:ea typeface="Montserrat"/>
                <a:cs typeface="Montserrat"/>
                <a:sym typeface="Montserrat"/>
              </a:rPr>
              <a:t> consisting of 3579 examples for evaluating the factual inconsistency of large language models.</a:t>
            </a:r>
          </a:p>
          <a:p>
            <a:pPr algn="l">
              <a:lnSpc>
                <a:spcPts val="2930"/>
              </a:lnSpc>
            </a:pPr>
            <a:endParaRPr lang="en-US" sz="2093" dirty="0">
              <a:solidFill>
                <a:srgbClr val="FDFDFD"/>
              </a:solidFill>
              <a:latin typeface="Montserrat"/>
              <a:ea typeface="Montserrat"/>
              <a:cs typeface="Montserrat"/>
              <a:sym typeface="Montserrat"/>
            </a:endParaRPr>
          </a:p>
          <a:p>
            <a:pPr marL="451962" lvl="1" indent="-225981" algn="l">
              <a:lnSpc>
                <a:spcPts val="2930"/>
              </a:lnSpc>
              <a:buFont typeface="Arial"/>
              <a:buChar char="•"/>
            </a:pPr>
            <a:r>
              <a:rPr lang="en-US" sz="2093" dirty="0">
                <a:solidFill>
                  <a:srgbClr val="FDFDFD"/>
                </a:solidFill>
                <a:latin typeface="Montserrat"/>
                <a:ea typeface="Montserrat"/>
                <a:cs typeface="Montserrat"/>
                <a:sym typeface="Montserrat"/>
              </a:rPr>
              <a:t>Both datasets are in English and useful for our use case in that they are binary. For </a:t>
            </a:r>
            <a:r>
              <a:rPr lang="en-US" sz="2093" dirty="0" err="1">
                <a:solidFill>
                  <a:srgbClr val="FDFDFD"/>
                </a:solidFill>
                <a:latin typeface="Montserrat"/>
                <a:ea typeface="Montserrat"/>
                <a:cs typeface="Montserrat"/>
                <a:sym typeface="Montserrat"/>
              </a:rPr>
              <a:t>boolq</a:t>
            </a:r>
            <a:r>
              <a:rPr lang="en-US" sz="2093" dirty="0">
                <a:solidFill>
                  <a:srgbClr val="FDFDFD"/>
                </a:solidFill>
                <a:latin typeface="Montserrat"/>
                <a:ea typeface="Montserrat"/>
                <a:cs typeface="Montserrat"/>
                <a:sym typeface="Montserrat"/>
              </a:rPr>
              <a:t>, we use it as the primary train/validation set due it being more.</a:t>
            </a:r>
          </a:p>
          <a:p>
            <a:pPr algn="l">
              <a:lnSpc>
                <a:spcPts val="2930"/>
              </a:lnSpc>
            </a:pPr>
            <a:endParaRPr lang="en-US" sz="2093" dirty="0">
              <a:solidFill>
                <a:srgbClr val="FDFDFD"/>
              </a:solidFill>
              <a:latin typeface="Montserrat"/>
              <a:ea typeface="Montserrat"/>
              <a:cs typeface="Montserrat"/>
              <a:sym typeface="Montserrat"/>
            </a:endParaRPr>
          </a:p>
          <a:p>
            <a:pPr marL="0" lvl="0" indent="0" algn="l">
              <a:lnSpc>
                <a:spcPts val="3630"/>
              </a:lnSpc>
              <a:spcBef>
                <a:spcPct val="0"/>
              </a:spcBef>
            </a:pPr>
            <a:r>
              <a:rPr lang="en-US" sz="2593" dirty="0">
                <a:solidFill>
                  <a:srgbClr val="FDFDFD"/>
                </a:solidFill>
                <a:latin typeface="Montserrat"/>
                <a:ea typeface="Montserrat"/>
                <a:cs typeface="Montserrat"/>
                <a:sym typeface="Montserrat"/>
              </a:rPr>
              <a:t>To ensure our model has high quality Malay examples, we employ OpenAI’s 4o-mini to provide translation.</a:t>
            </a:r>
          </a:p>
        </p:txBody>
      </p:sp>
      <p:sp>
        <p:nvSpPr>
          <p:cNvPr id="5" name="Freeform 5"/>
          <p:cNvSpPr/>
          <p:nvPr/>
        </p:nvSpPr>
        <p:spPr>
          <a:xfrm>
            <a:off x="9144000" y="3302343"/>
            <a:ext cx="8660441" cy="3496653"/>
          </a:xfrm>
          <a:custGeom>
            <a:avLst/>
            <a:gdLst/>
            <a:ahLst/>
            <a:cxnLst/>
            <a:rect l="l" t="t" r="r" b="b"/>
            <a:pathLst>
              <a:path w="8660441" h="3496653">
                <a:moveTo>
                  <a:pt x="0" y="0"/>
                </a:moveTo>
                <a:lnTo>
                  <a:pt x="8660441" y="0"/>
                </a:lnTo>
                <a:lnTo>
                  <a:pt x="8660441" y="3496654"/>
                </a:lnTo>
                <a:lnTo>
                  <a:pt x="0" y="3496654"/>
                </a:lnTo>
                <a:lnTo>
                  <a:pt x="0" y="0"/>
                </a:lnTo>
                <a:close/>
              </a:path>
            </a:pathLst>
          </a:custGeom>
          <a:blipFill>
            <a:blip r:embed="rId5"/>
            <a:stretch>
              <a:fillRect/>
            </a:stretch>
          </a:blipFill>
        </p:spPr>
        <p:txBody>
          <a:bodyPr/>
          <a:lstStyle/>
          <a:p>
            <a:endParaRPr lang="en-MY"/>
          </a:p>
        </p:txBody>
      </p:sp>
      <p:sp>
        <p:nvSpPr>
          <p:cNvPr id="6" name="TextBox 6"/>
          <p:cNvSpPr txBox="1"/>
          <p:nvPr/>
        </p:nvSpPr>
        <p:spPr>
          <a:xfrm>
            <a:off x="9144000" y="7056709"/>
            <a:ext cx="8660441" cy="603202"/>
          </a:xfrm>
          <a:prstGeom prst="rect">
            <a:avLst/>
          </a:prstGeom>
        </p:spPr>
        <p:txBody>
          <a:bodyPr lIns="0" tIns="0" rIns="0" bIns="0" rtlCol="0" anchor="t">
            <a:spAutoFit/>
          </a:bodyPr>
          <a:lstStyle/>
          <a:p>
            <a:pPr algn="ctr">
              <a:lnSpc>
                <a:spcPts val="2452"/>
              </a:lnSpc>
              <a:spcBef>
                <a:spcPct val="0"/>
              </a:spcBef>
            </a:pPr>
            <a:r>
              <a:rPr lang="en-US" sz="1751" b="1" u="sng">
                <a:solidFill>
                  <a:srgbClr val="FDFEFE"/>
                </a:solidFill>
                <a:latin typeface="Montserrat Bold"/>
                <a:ea typeface="Montserrat Bold"/>
                <a:cs typeface="Montserrat Bold"/>
                <a:sym typeface="Montserrat Bold"/>
              </a:rPr>
              <a:t>Sample 1</a:t>
            </a:r>
            <a:r>
              <a:rPr lang="en-US" sz="1751">
                <a:solidFill>
                  <a:srgbClr val="FDFEFE"/>
                </a:solidFill>
                <a:latin typeface="Montserrat"/>
                <a:ea typeface="Montserrat"/>
                <a:cs typeface="Montserrat"/>
                <a:sym typeface="Montserrat"/>
              </a:rPr>
              <a:t> : Sample of a question-answer pair from Google’s Boolq</a:t>
            </a:r>
          </a:p>
          <a:p>
            <a:pPr algn="ctr">
              <a:lnSpc>
                <a:spcPts val="2452"/>
              </a:lnSpc>
              <a:spcBef>
                <a:spcPct val="0"/>
              </a:spcBef>
            </a:pPr>
            <a:endParaRPr lang="en-US" sz="1751">
              <a:solidFill>
                <a:srgbClr val="FDFEFE"/>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209921" y="-2544328"/>
            <a:ext cx="8740397" cy="7593220"/>
          </a:xfrm>
          <a:custGeom>
            <a:avLst/>
            <a:gdLst/>
            <a:ahLst/>
            <a:cxnLst/>
            <a:rect l="l" t="t" r="r" b="b"/>
            <a:pathLst>
              <a:path w="8740397" h="7593220">
                <a:moveTo>
                  <a:pt x="0" y="0"/>
                </a:moveTo>
                <a:lnTo>
                  <a:pt x="8740398" y="0"/>
                </a:lnTo>
                <a:lnTo>
                  <a:pt x="8740398" y="7593220"/>
                </a:lnTo>
                <a:lnTo>
                  <a:pt x="0" y="7593220"/>
                </a:lnTo>
                <a:lnTo>
                  <a:pt x="0" y="0"/>
                </a:lnTo>
                <a:close/>
              </a:path>
            </a:pathLst>
          </a:custGeom>
          <a:blipFill>
            <a:blip r:embed="rId2"/>
            <a:stretch>
              <a:fillRect/>
            </a:stretch>
          </a:blipFill>
        </p:spPr>
        <p:txBody>
          <a:bodyPr/>
          <a:lstStyle/>
          <a:p>
            <a:endParaRPr lang="en-MY"/>
          </a:p>
        </p:txBody>
      </p:sp>
      <p:sp>
        <p:nvSpPr>
          <p:cNvPr id="3" name="Freeform 3"/>
          <p:cNvSpPr/>
          <p:nvPr/>
        </p:nvSpPr>
        <p:spPr>
          <a:xfrm>
            <a:off x="555604" y="2448891"/>
            <a:ext cx="17089848" cy="5361940"/>
          </a:xfrm>
          <a:custGeom>
            <a:avLst/>
            <a:gdLst/>
            <a:ahLst/>
            <a:cxnLst/>
            <a:rect l="l" t="t" r="r" b="b"/>
            <a:pathLst>
              <a:path w="17089848" h="5361940">
                <a:moveTo>
                  <a:pt x="0" y="0"/>
                </a:moveTo>
                <a:lnTo>
                  <a:pt x="17089847" y="0"/>
                </a:lnTo>
                <a:lnTo>
                  <a:pt x="17089847" y="5361939"/>
                </a:lnTo>
                <a:lnTo>
                  <a:pt x="0" y="5361939"/>
                </a:lnTo>
                <a:lnTo>
                  <a:pt x="0" y="0"/>
                </a:lnTo>
                <a:close/>
              </a:path>
            </a:pathLst>
          </a:custGeom>
          <a:blipFill>
            <a:blip r:embed="rId3"/>
            <a:stretch>
              <a:fillRect/>
            </a:stretch>
          </a:blipFill>
        </p:spPr>
        <p:txBody>
          <a:bodyPr/>
          <a:lstStyle/>
          <a:p>
            <a:endParaRPr lang="en-MY"/>
          </a:p>
        </p:txBody>
      </p:sp>
      <p:sp>
        <p:nvSpPr>
          <p:cNvPr id="4" name="TextBox 4"/>
          <p:cNvSpPr txBox="1"/>
          <p:nvPr/>
        </p:nvSpPr>
        <p:spPr>
          <a:xfrm>
            <a:off x="1280013" y="728407"/>
            <a:ext cx="12127885" cy="1038225"/>
          </a:xfrm>
          <a:prstGeom prst="rect">
            <a:avLst/>
          </a:prstGeom>
        </p:spPr>
        <p:txBody>
          <a:bodyPr lIns="0" tIns="0" rIns="0" bIns="0" rtlCol="0" anchor="t">
            <a:spAutoFit/>
          </a:bodyPr>
          <a:lstStyle/>
          <a:p>
            <a:pPr marL="0" lvl="0" indent="0" algn="l">
              <a:lnSpc>
                <a:spcPts val="8121"/>
              </a:lnSpc>
              <a:spcBef>
                <a:spcPct val="0"/>
              </a:spcBef>
            </a:pPr>
            <a:r>
              <a:rPr lang="en-US" sz="6768" b="1">
                <a:solidFill>
                  <a:srgbClr val="FDFDFD"/>
                </a:solidFill>
                <a:latin typeface="Montserrat Bold"/>
                <a:ea typeface="Montserrat Bold"/>
                <a:cs typeface="Montserrat Bold"/>
                <a:sym typeface="Montserrat Bold"/>
              </a:rPr>
              <a:t>Dataset Preparation</a:t>
            </a:r>
          </a:p>
        </p:txBody>
      </p:sp>
      <p:sp>
        <p:nvSpPr>
          <p:cNvPr id="5" name="TextBox 5"/>
          <p:cNvSpPr txBox="1"/>
          <p:nvPr/>
        </p:nvSpPr>
        <p:spPr>
          <a:xfrm>
            <a:off x="555604" y="8458530"/>
            <a:ext cx="17089848" cy="603202"/>
          </a:xfrm>
          <a:prstGeom prst="rect">
            <a:avLst/>
          </a:prstGeom>
        </p:spPr>
        <p:txBody>
          <a:bodyPr lIns="0" tIns="0" rIns="0" bIns="0" rtlCol="0" anchor="t">
            <a:spAutoFit/>
          </a:bodyPr>
          <a:lstStyle/>
          <a:p>
            <a:pPr algn="ctr">
              <a:lnSpc>
                <a:spcPts val="2452"/>
              </a:lnSpc>
              <a:spcBef>
                <a:spcPct val="0"/>
              </a:spcBef>
            </a:pPr>
            <a:r>
              <a:rPr lang="en-US" sz="1751" b="1" u="sng">
                <a:solidFill>
                  <a:srgbClr val="FDFEFE"/>
                </a:solidFill>
                <a:latin typeface="Montserrat Bold"/>
                <a:ea typeface="Montserrat Bold"/>
                <a:cs typeface="Montserrat Bold"/>
                <a:sym typeface="Montserrat Bold"/>
              </a:rPr>
              <a:t>Sample 2</a:t>
            </a:r>
            <a:r>
              <a:rPr lang="en-US" sz="1751">
                <a:solidFill>
                  <a:srgbClr val="FDFEFE"/>
                </a:solidFill>
                <a:latin typeface="Montserrat"/>
                <a:ea typeface="Montserrat"/>
                <a:cs typeface="Montserrat"/>
                <a:sym typeface="Montserrat"/>
              </a:rPr>
              <a:t> : https://huggingface.co/datasets/wanadzhar913/boolq-malay-with-chain-of-thought</a:t>
            </a:r>
          </a:p>
          <a:p>
            <a:pPr algn="ctr">
              <a:lnSpc>
                <a:spcPts val="2452"/>
              </a:lnSpc>
              <a:spcBef>
                <a:spcPct val="0"/>
              </a:spcBef>
            </a:pPr>
            <a:endParaRPr lang="en-US" sz="1751">
              <a:solidFill>
                <a:srgbClr val="FDFEFE"/>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209921" y="-2544328"/>
            <a:ext cx="8740397" cy="7593220"/>
          </a:xfrm>
          <a:custGeom>
            <a:avLst/>
            <a:gdLst/>
            <a:ahLst/>
            <a:cxnLst/>
            <a:rect l="l" t="t" r="r" b="b"/>
            <a:pathLst>
              <a:path w="8740397" h="7593220">
                <a:moveTo>
                  <a:pt x="0" y="0"/>
                </a:moveTo>
                <a:lnTo>
                  <a:pt x="8740398" y="0"/>
                </a:lnTo>
                <a:lnTo>
                  <a:pt x="8740398" y="7593220"/>
                </a:lnTo>
                <a:lnTo>
                  <a:pt x="0" y="7593220"/>
                </a:lnTo>
                <a:lnTo>
                  <a:pt x="0" y="0"/>
                </a:lnTo>
                <a:close/>
              </a:path>
            </a:pathLst>
          </a:custGeom>
          <a:blipFill>
            <a:blip r:embed="rId2"/>
            <a:stretch>
              <a:fillRect/>
            </a:stretch>
          </a:blipFill>
        </p:spPr>
        <p:txBody>
          <a:bodyPr/>
          <a:lstStyle/>
          <a:p>
            <a:endParaRPr lang="en-MY"/>
          </a:p>
        </p:txBody>
      </p:sp>
      <p:sp>
        <p:nvSpPr>
          <p:cNvPr id="3" name="Freeform 3"/>
          <p:cNvSpPr/>
          <p:nvPr/>
        </p:nvSpPr>
        <p:spPr>
          <a:xfrm>
            <a:off x="555604" y="2269677"/>
            <a:ext cx="17089848" cy="5895997"/>
          </a:xfrm>
          <a:custGeom>
            <a:avLst/>
            <a:gdLst/>
            <a:ahLst/>
            <a:cxnLst/>
            <a:rect l="l" t="t" r="r" b="b"/>
            <a:pathLst>
              <a:path w="17089848" h="5895997">
                <a:moveTo>
                  <a:pt x="0" y="0"/>
                </a:moveTo>
                <a:lnTo>
                  <a:pt x="17089847" y="0"/>
                </a:lnTo>
                <a:lnTo>
                  <a:pt x="17089847" y="5895997"/>
                </a:lnTo>
                <a:lnTo>
                  <a:pt x="0" y="5895997"/>
                </a:lnTo>
                <a:lnTo>
                  <a:pt x="0" y="0"/>
                </a:lnTo>
                <a:close/>
              </a:path>
            </a:pathLst>
          </a:custGeom>
          <a:blipFill>
            <a:blip r:embed="rId3"/>
            <a:stretch>
              <a:fillRect/>
            </a:stretch>
          </a:blipFill>
        </p:spPr>
        <p:txBody>
          <a:bodyPr/>
          <a:lstStyle/>
          <a:p>
            <a:endParaRPr lang="en-MY"/>
          </a:p>
        </p:txBody>
      </p:sp>
      <p:sp>
        <p:nvSpPr>
          <p:cNvPr id="4" name="TextBox 4"/>
          <p:cNvSpPr txBox="1"/>
          <p:nvPr/>
        </p:nvSpPr>
        <p:spPr>
          <a:xfrm>
            <a:off x="1280013" y="728407"/>
            <a:ext cx="12127885" cy="1038225"/>
          </a:xfrm>
          <a:prstGeom prst="rect">
            <a:avLst/>
          </a:prstGeom>
        </p:spPr>
        <p:txBody>
          <a:bodyPr lIns="0" tIns="0" rIns="0" bIns="0" rtlCol="0" anchor="t">
            <a:spAutoFit/>
          </a:bodyPr>
          <a:lstStyle/>
          <a:p>
            <a:pPr marL="0" lvl="0" indent="0" algn="l">
              <a:lnSpc>
                <a:spcPts val="8121"/>
              </a:lnSpc>
              <a:spcBef>
                <a:spcPct val="0"/>
              </a:spcBef>
            </a:pPr>
            <a:r>
              <a:rPr lang="en-US" sz="6768" b="1">
                <a:solidFill>
                  <a:srgbClr val="FDFDFD"/>
                </a:solidFill>
                <a:latin typeface="Montserrat Bold"/>
                <a:ea typeface="Montserrat Bold"/>
                <a:cs typeface="Montserrat Bold"/>
                <a:sym typeface="Montserrat Bold"/>
              </a:rPr>
              <a:t>Dataset Preparation</a:t>
            </a:r>
          </a:p>
        </p:txBody>
      </p:sp>
      <p:sp>
        <p:nvSpPr>
          <p:cNvPr id="5" name="TextBox 5"/>
          <p:cNvSpPr txBox="1"/>
          <p:nvPr/>
        </p:nvSpPr>
        <p:spPr>
          <a:xfrm>
            <a:off x="555604" y="8458530"/>
            <a:ext cx="17089848" cy="603202"/>
          </a:xfrm>
          <a:prstGeom prst="rect">
            <a:avLst/>
          </a:prstGeom>
        </p:spPr>
        <p:txBody>
          <a:bodyPr lIns="0" tIns="0" rIns="0" bIns="0" rtlCol="0" anchor="t">
            <a:spAutoFit/>
          </a:bodyPr>
          <a:lstStyle/>
          <a:p>
            <a:pPr algn="ctr">
              <a:lnSpc>
                <a:spcPts val="2452"/>
              </a:lnSpc>
              <a:spcBef>
                <a:spcPct val="0"/>
              </a:spcBef>
            </a:pPr>
            <a:r>
              <a:rPr lang="en-US" sz="1751" b="1" u="sng">
                <a:solidFill>
                  <a:srgbClr val="FDFEFE"/>
                </a:solidFill>
                <a:latin typeface="Montserrat Bold"/>
                <a:ea typeface="Montserrat Bold"/>
                <a:cs typeface="Montserrat Bold"/>
                <a:sym typeface="Montserrat Bold"/>
              </a:rPr>
              <a:t>Sample 3</a:t>
            </a:r>
            <a:r>
              <a:rPr lang="en-US" sz="1751">
                <a:solidFill>
                  <a:srgbClr val="FDFEFE"/>
                </a:solidFill>
                <a:latin typeface="Montserrat"/>
                <a:ea typeface="Montserrat"/>
                <a:cs typeface="Montserrat"/>
                <a:sym typeface="Montserrat"/>
              </a:rPr>
              <a:t> : https://huggingface.co/datasets/wanadzhar913/fib-malay-with-chain-of-thought</a:t>
            </a:r>
          </a:p>
          <a:p>
            <a:pPr algn="ctr">
              <a:lnSpc>
                <a:spcPts val="2452"/>
              </a:lnSpc>
              <a:spcBef>
                <a:spcPct val="0"/>
              </a:spcBef>
            </a:pPr>
            <a:endParaRPr lang="en-US" sz="1751">
              <a:solidFill>
                <a:srgbClr val="FDFEFE"/>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rot="-7336107">
            <a:off x="-8552885" y="-355430"/>
            <a:ext cx="12389411" cy="10763301"/>
          </a:xfrm>
          <a:custGeom>
            <a:avLst/>
            <a:gdLst/>
            <a:ahLst/>
            <a:cxnLst/>
            <a:rect l="l" t="t" r="r" b="b"/>
            <a:pathLst>
              <a:path w="12389411" h="10763301">
                <a:moveTo>
                  <a:pt x="0" y="0"/>
                </a:moveTo>
                <a:lnTo>
                  <a:pt x="12389412" y="0"/>
                </a:lnTo>
                <a:lnTo>
                  <a:pt x="12389412" y="10763301"/>
                </a:lnTo>
                <a:lnTo>
                  <a:pt x="0" y="10763301"/>
                </a:lnTo>
                <a:lnTo>
                  <a:pt x="0" y="0"/>
                </a:lnTo>
                <a:close/>
              </a:path>
            </a:pathLst>
          </a:custGeom>
          <a:blipFill>
            <a:blip r:embed="rId2"/>
            <a:stretch>
              <a:fillRect/>
            </a:stretch>
          </a:blipFill>
        </p:spPr>
        <p:txBody>
          <a:bodyPr/>
          <a:lstStyle/>
          <a:p>
            <a:endParaRPr lang="en-MY"/>
          </a:p>
        </p:txBody>
      </p:sp>
      <p:sp>
        <p:nvSpPr>
          <p:cNvPr id="3" name="Freeform 3"/>
          <p:cNvSpPr/>
          <p:nvPr/>
        </p:nvSpPr>
        <p:spPr>
          <a:xfrm>
            <a:off x="10341476" y="1722396"/>
            <a:ext cx="7067058" cy="7482768"/>
          </a:xfrm>
          <a:custGeom>
            <a:avLst/>
            <a:gdLst/>
            <a:ahLst/>
            <a:cxnLst/>
            <a:rect l="l" t="t" r="r" b="b"/>
            <a:pathLst>
              <a:path w="7067058" h="7482768">
                <a:moveTo>
                  <a:pt x="0" y="0"/>
                </a:moveTo>
                <a:lnTo>
                  <a:pt x="7067058" y="0"/>
                </a:lnTo>
                <a:lnTo>
                  <a:pt x="7067058" y="7482768"/>
                </a:lnTo>
                <a:lnTo>
                  <a:pt x="0" y="7482768"/>
                </a:lnTo>
                <a:lnTo>
                  <a:pt x="0" y="0"/>
                </a:lnTo>
                <a:close/>
              </a:path>
            </a:pathLst>
          </a:custGeom>
          <a:blipFill>
            <a:blip r:embed="rId3"/>
            <a:stretch>
              <a:fillRect/>
            </a:stretch>
          </a:blipFill>
        </p:spPr>
        <p:txBody>
          <a:bodyPr/>
          <a:lstStyle/>
          <a:p>
            <a:endParaRPr lang="en-MY"/>
          </a:p>
        </p:txBody>
      </p:sp>
      <p:grpSp>
        <p:nvGrpSpPr>
          <p:cNvPr id="4" name="Group 4"/>
          <p:cNvGrpSpPr/>
          <p:nvPr/>
        </p:nvGrpSpPr>
        <p:grpSpPr>
          <a:xfrm>
            <a:off x="15437675" y="2697941"/>
            <a:ext cx="1970858" cy="342903"/>
            <a:chOff x="0" y="0"/>
            <a:chExt cx="519074" cy="90312"/>
          </a:xfrm>
        </p:grpSpPr>
        <p:sp>
          <p:nvSpPr>
            <p:cNvPr id="5" name="Freeform 5"/>
            <p:cNvSpPr/>
            <p:nvPr/>
          </p:nvSpPr>
          <p:spPr>
            <a:xfrm>
              <a:off x="0" y="0"/>
              <a:ext cx="519074" cy="90312"/>
            </a:xfrm>
            <a:custGeom>
              <a:avLst/>
              <a:gdLst/>
              <a:ahLst/>
              <a:cxnLst/>
              <a:rect l="l" t="t" r="r" b="b"/>
              <a:pathLst>
                <a:path w="519074" h="90312">
                  <a:moveTo>
                    <a:pt x="0" y="0"/>
                  </a:moveTo>
                  <a:lnTo>
                    <a:pt x="519074" y="0"/>
                  </a:lnTo>
                  <a:lnTo>
                    <a:pt x="519074" y="90312"/>
                  </a:lnTo>
                  <a:lnTo>
                    <a:pt x="0" y="90312"/>
                  </a:lnTo>
                  <a:close/>
                </a:path>
              </a:pathLst>
            </a:custGeom>
            <a:solidFill>
              <a:srgbClr val="000000">
                <a:alpha val="0"/>
              </a:srgbClr>
            </a:solidFill>
            <a:ln w="38100" cap="sq">
              <a:solidFill>
                <a:srgbClr val="DB11FB"/>
              </a:solidFill>
              <a:prstDash val="solid"/>
              <a:miter/>
            </a:ln>
          </p:spPr>
          <p:txBody>
            <a:bodyPr/>
            <a:lstStyle/>
            <a:p>
              <a:endParaRPr lang="en-MY"/>
            </a:p>
          </p:txBody>
        </p:sp>
        <p:sp>
          <p:nvSpPr>
            <p:cNvPr id="6" name="TextBox 6"/>
            <p:cNvSpPr txBox="1"/>
            <p:nvPr/>
          </p:nvSpPr>
          <p:spPr>
            <a:xfrm>
              <a:off x="0" y="-38100"/>
              <a:ext cx="519074" cy="128412"/>
            </a:xfrm>
            <a:prstGeom prst="rect">
              <a:avLst/>
            </a:prstGeom>
          </p:spPr>
          <p:txBody>
            <a:bodyPr lIns="50800" tIns="50800" rIns="50800" bIns="50800" rtlCol="0" anchor="ctr"/>
            <a:lstStyle/>
            <a:p>
              <a:pPr algn="ctr">
                <a:lnSpc>
                  <a:spcPts val="2452"/>
                </a:lnSpc>
              </a:pPr>
              <a:endParaRPr/>
            </a:p>
          </p:txBody>
        </p:sp>
      </p:grpSp>
      <p:sp>
        <p:nvSpPr>
          <p:cNvPr id="7" name="TextBox 7"/>
          <p:cNvSpPr txBox="1"/>
          <p:nvPr/>
        </p:nvSpPr>
        <p:spPr>
          <a:xfrm>
            <a:off x="2788031" y="537412"/>
            <a:ext cx="10837068" cy="973050"/>
          </a:xfrm>
          <a:prstGeom prst="rect">
            <a:avLst/>
          </a:prstGeom>
        </p:spPr>
        <p:txBody>
          <a:bodyPr lIns="0" tIns="0" rIns="0" bIns="0" rtlCol="0" anchor="t">
            <a:spAutoFit/>
          </a:bodyPr>
          <a:lstStyle/>
          <a:p>
            <a:pPr marL="0" lvl="0" indent="0" algn="l">
              <a:lnSpc>
                <a:spcPts val="7644"/>
              </a:lnSpc>
              <a:spcBef>
                <a:spcPct val="0"/>
              </a:spcBef>
            </a:pPr>
            <a:r>
              <a:rPr lang="en-US" sz="6370" b="1">
                <a:solidFill>
                  <a:srgbClr val="FDFDFD"/>
                </a:solidFill>
                <a:latin typeface="Montserrat Bold"/>
                <a:ea typeface="Montserrat Bold"/>
                <a:cs typeface="Montserrat Bold"/>
                <a:sym typeface="Montserrat Bold"/>
              </a:rPr>
              <a:t>Dataset Preparation</a:t>
            </a:r>
          </a:p>
        </p:txBody>
      </p:sp>
      <p:sp>
        <p:nvSpPr>
          <p:cNvPr id="8" name="TextBox 8"/>
          <p:cNvSpPr txBox="1"/>
          <p:nvPr/>
        </p:nvSpPr>
        <p:spPr>
          <a:xfrm>
            <a:off x="2929107" y="2262755"/>
            <a:ext cx="6214893" cy="5713866"/>
          </a:xfrm>
          <a:prstGeom prst="rect">
            <a:avLst/>
          </a:prstGeom>
        </p:spPr>
        <p:txBody>
          <a:bodyPr lIns="0" tIns="0" rIns="0" bIns="0" rtlCol="0" anchor="t">
            <a:spAutoFit/>
          </a:bodyPr>
          <a:lstStyle/>
          <a:p>
            <a:pPr algn="l">
              <a:lnSpc>
                <a:spcPts val="3268"/>
              </a:lnSpc>
            </a:pPr>
            <a:r>
              <a:rPr lang="en-US" sz="2334">
                <a:solidFill>
                  <a:srgbClr val="FDFDFD"/>
                </a:solidFill>
                <a:latin typeface="Montserrat"/>
                <a:ea typeface="Montserrat"/>
                <a:cs typeface="Montserrat"/>
                <a:sym typeface="Montserrat"/>
              </a:rPr>
              <a:t>We also generate a ‘reasoning’ column to </a:t>
            </a:r>
            <a:r>
              <a:rPr lang="en-US" sz="2334" u="sng">
                <a:solidFill>
                  <a:srgbClr val="FDFDFD"/>
                </a:solidFill>
                <a:latin typeface="Montserrat"/>
                <a:ea typeface="Montserrat"/>
                <a:cs typeface="Montserrat"/>
                <a:sym typeface="Montserrat"/>
                <a:hlinkClick r:id="rId4" tooltip="https://arxiv.org/abs/2302.00923"/>
              </a:rPr>
              <a:t>enable smaller models to perform complex reasoning tasks</a:t>
            </a:r>
            <a:r>
              <a:rPr lang="en-US" sz="2334">
                <a:solidFill>
                  <a:srgbClr val="FDFDFD"/>
                </a:solidFill>
                <a:latin typeface="Montserrat"/>
                <a:ea typeface="Montserrat"/>
                <a:cs typeface="Montserrat"/>
                <a:sym typeface="Montserrat"/>
              </a:rPr>
              <a:t> using OpenAI’s 4o-mini.</a:t>
            </a:r>
          </a:p>
          <a:p>
            <a:pPr algn="l">
              <a:lnSpc>
                <a:spcPts val="3268"/>
              </a:lnSpc>
            </a:pPr>
            <a:endParaRPr lang="en-US" sz="2334">
              <a:solidFill>
                <a:srgbClr val="FDFDFD"/>
              </a:solidFill>
              <a:latin typeface="Montserrat"/>
              <a:ea typeface="Montserrat"/>
              <a:cs typeface="Montserrat"/>
              <a:sym typeface="Montserrat"/>
            </a:endParaRPr>
          </a:p>
          <a:p>
            <a:pPr algn="l">
              <a:lnSpc>
                <a:spcPts val="3268"/>
              </a:lnSpc>
            </a:pPr>
            <a:r>
              <a:rPr lang="en-US" sz="2334">
                <a:solidFill>
                  <a:srgbClr val="FDFDFD"/>
                </a:solidFill>
                <a:latin typeface="Montserrat"/>
                <a:ea typeface="Montserrat"/>
                <a:cs typeface="Montserrat"/>
                <a:sym typeface="Montserrat"/>
              </a:rPr>
              <a:t>Zhang et. al found that small models under Fine-tune-CoT can even outperform their very large teachers in some tasks. With diverse reasoning, the performance of Fine-tune-CoT was highly scalable and led to high sample efficiency and notable reasoning performance even with few-shot training examples.</a:t>
            </a:r>
          </a:p>
          <a:p>
            <a:pPr marL="0" lvl="0" indent="0" algn="l">
              <a:lnSpc>
                <a:spcPts val="3268"/>
              </a:lnSpc>
              <a:spcBef>
                <a:spcPct val="0"/>
              </a:spcBef>
            </a:pPr>
            <a:endParaRPr lang="en-US" sz="2334">
              <a:solidFill>
                <a:srgbClr val="FDFDFD"/>
              </a:solidFill>
              <a:latin typeface="Montserrat"/>
              <a:ea typeface="Montserrat"/>
              <a:cs typeface="Montserrat"/>
              <a:sym typeface="Montserrat"/>
            </a:endParaRPr>
          </a:p>
        </p:txBody>
      </p:sp>
      <p:grpSp>
        <p:nvGrpSpPr>
          <p:cNvPr id="9" name="Group 9"/>
          <p:cNvGrpSpPr/>
          <p:nvPr/>
        </p:nvGrpSpPr>
        <p:grpSpPr>
          <a:xfrm>
            <a:off x="10341476" y="2964730"/>
            <a:ext cx="3424977" cy="342903"/>
            <a:chOff x="0" y="0"/>
            <a:chExt cx="902052" cy="90312"/>
          </a:xfrm>
        </p:grpSpPr>
        <p:sp>
          <p:nvSpPr>
            <p:cNvPr id="10" name="Freeform 10"/>
            <p:cNvSpPr/>
            <p:nvPr/>
          </p:nvSpPr>
          <p:spPr>
            <a:xfrm>
              <a:off x="0" y="0"/>
              <a:ext cx="902052" cy="90312"/>
            </a:xfrm>
            <a:custGeom>
              <a:avLst/>
              <a:gdLst/>
              <a:ahLst/>
              <a:cxnLst/>
              <a:rect l="l" t="t" r="r" b="b"/>
              <a:pathLst>
                <a:path w="902052" h="90312">
                  <a:moveTo>
                    <a:pt x="0" y="0"/>
                  </a:moveTo>
                  <a:lnTo>
                    <a:pt x="902052" y="0"/>
                  </a:lnTo>
                  <a:lnTo>
                    <a:pt x="902052" y="90312"/>
                  </a:lnTo>
                  <a:lnTo>
                    <a:pt x="0" y="90312"/>
                  </a:lnTo>
                  <a:close/>
                </a:path>
              </a:pathLst>
            </a:custGeom>
            <a:solidFill>
              <a:srgbClr val="000000">
                <a:alpha val="0"/>
              </a:srgbClr>
            </a:solidFill>
            <a:ln w="38100" cap="sq">
              <a:solidFill>
                <a:srgbClr val="DB11FB"/>
              </a:solidFill>
              <a:prstDash val="solid"/>
              <a:miter/>
            </a:ln>
          </p:spPr>
          <p:txBody>
            <a:bodyPr/>
            <a:lstStyle/>
            <a:p>
              <a:endParaRPr lang="en-MY"/>
            </a:p>
          </p:txBody>
        </p:sp>
        <p:sp>
          <p:nvSpPr>
            <p:cNvPr id="11" name="TextBox 11"/>
            <p:cNvSpPr txBox="1"/>
            <p:nvPr/>
          </p:nvSpPr>
          <p:spPr>
            <a:xfrm>
              <a:off x="0" y="-38100"/>
              <a:ext cx="902052" cy="128412"/>
            </a:xfrm>
            <a:prstGeom prst="rect">
              <a:avLst/>
            </a:prstGeom>
          </p:spPr>
          <p:txBody>
            <a:bodyPr lIns="50800" tIns="50800" rIns="50800" bIns="50800" rtlCol="0" anchor="ctr"/>
            <a:lstStyle/>
            <a:p>
              <a:pPr algn="ctr">
                <a:lnSpc>
                  <a:spcPts val="2452"/>
                </a:lnSpc>
              </a:pPr>
              <a:endParaRPr/>
            </a:p>
          </p:txBody>
        </p:sp>
      </p:grpSp>
      <p:grpSp>
        <p:nvGrpSpPr>
          <p:cNvPr id="12" name="Group 12"/>
          <p:cNvGrpSpPr/>
          <p:nvPr/>
        </p:nvGrpSpPr>
        <p:grpSpPr>
          <a:xfrm>
            <a:off x="11940355" y="4717218"/>
            <a:ext cx="3834599" cy="317302"/>
            <a:chOff x="0" y="0"/>
            <a:chExt cx="1009936" cy="83569"/>
          </a:xfrm>
        </p:grpSpPr>
        <p:sp>
          <p:nvSpPr>
            <p:cNvPr id="13" name="Freeform 13"/>
            <p:cNvSpPr/>
            <p:nvPr/>
          </p:nvSpPr>
          <p:spPr>
            <a:xfrm>
              <a:off x="0" y="0"/>
              <a:ext cx="1009936" cy="83569"/>
            </a:xfrm>
            <a:custGeom>
              <a:avLst/>
              <a:gdLst/>
              <a:ahLst/>
              <a:cxnLst/>
              <a:rect l="l" t="t" r="r" b="b"/>
              <a:pathLst>
                <a:path w="1009936" h="83569">
                  <a:moveTo>
                    <a:pt x="0" y="0"/>
                  </a:moveTo>
                  <a:lnTo>
                    <a:pt x="1009936" y="0"/>
                  </a:lnTo>
                  <a:lnTo>
                    <a:pt x="1009936" y="83569"/>
                  </a:lnTo>
                  <a:lnTo>
                    <a:pt x="0" y="83569"/>
                  </a:lnTo>
                  <a:close/>
                </a:path>
              </a:pathLst>
            </a:custGeom>
            <a:solidFill>
              <a:srgbClr val="000000">
                <a:alpha val="0"/>
              </a:srgbClr>
            </a:solidFill>
            <a:ln w="38100" cap="sq">
              <a:solidFill>
                <a:srgbClr val="DB11FB"/>
              </a:solidFill>
              <a:prstDash val="solid"/>
              <a:miter/>
            </a:ln>
          </p:spPr>
          <p:txBody>
            <a:bodyPr/>
            <a:lstStyle/>
            <a:p>
              <a:endParaRPr lang="en-MY"/>
            </a:p>
          </p:txBody>
        </p:sp>
        <p:sp>
          <p:nvSpPr>
            <p:cNvPr id="14" name="TextBox 14"/>
            <p:cNvSpPr txBox="1"/>
            <p:nvPr/>
          </p:nvSpPr>
          <p:spPr>
            <a:xfrm>
              <a:off x="0" y="-38100"/>
              <a:ext cx="1009936" cy="121669"/>
            </a:xfrm>
            <a:prstGeom prst="rect">
              <a:avLst/>
            </a:prstGeom>
          </p:spPr>
          <p:txBody>
            <a:bodyPr lIns="50800" tIns="50800" rIns="50800" bIns="50800" rtlCol="0" anchor="ctr"/>
            <a:lstStyle/>
            <a:p>
              <a:pPr algn="ctr">
                <a:lnSpc>
                  <a:spcPts val="2452"/>
                </a:lnSpc>
              </a:pPr>
              <a:endParaRPr/>
            </a:p>
          </p:txBody>
        </p:sp>
      </p:grpSp>
      <p:grpSp>
        <p:nvGrpSpPr>
          <p:cNvPr id="15" name="Group 15"/>
          <p:cNvGrpSpPr/>
          <p:nvPr/>
        </p:nvGrpSpPr>
        <p:grpSpPr>
          <a:xfrm>
            <a:off x="12695806" y="6444219"/>
            <a:ext cx="3897184" cy="317186"/>
            <a:chOff x="0" y="0"/>
            <a:chExt cx="1026419" cy="83539"/>
          </a:xfrm>
        </p:grpSpPr>
        <p:sp>
          <p:nvSpPr>
            <p:cNvPr id="16" name="Freeform 16"/>
            <p:cNvSpPr/>
            <p:nvPr/>
          </p:nvSpPr>
          <p:spPr>
            <a:xfrm>
              <a:off x="0" y="0"/>
              <a:ext cx="1026419" cy="83539"/>
            </a:xfrm>
            <a:custGeom>
              <a:avLst/>
              <a:gdLst/>
              <a:ahLst/>
              <a:cxnLst/>
              <a:rect l="l" t="t" r="r" b="b"/>
              <a:pathLst>
                <a:path w="1026419" h="83539">
                  <a:moveTo>
                    <a:pt x="0" y="0"/>
                  </a:moveTo>
                  <a:lnTo>
                    <a:pt x="1026419" y="0"/>
                  </a:lnTo>
                  <a:lnTo>
                    <a:pt x="1026419" y="83539"/>
                  </a:lnTo>
                  <a:lnTo>
                    <a:pt x="0" y="83539"/>
                  </a:lnTo>
                  <a:close/>
                </a:path>
              </a:pathLst>
            </a:custGeom>
            <a:solidFill>
              <a:srgbClr val="000000">
                <a:alpha val="0"/>
              </a:srgbClr>
            </a:solidFill>
            <a:ln w="38100" cap="sq">
              <a:solidFill>
                <a:srgbClr val="DB11FB"/>
              </a:solidFill>
              <a:prstDash val="solid"/>
              <a:miter/>
            </a:ln>
          </p:spPr>
          <p:txBody>
            <a:bodyPr/>
            <a:lstStyle/>
            <a:p>
              <a:endParaRPr lang="en-MY"/>
            </a:p>
          </p:txBody>
        </p:sp>
        <p:sp>
          <p:nvSpPr>
            <p:cNvPr id="17" name="TextBox 17"/>
            <p:cNvSpPr txBox="1"/>
            <p:nvPr/>
          </p:nvSpPr>
          <p:spPr>
            <a:xfrm>
              <a:off x="0" y="-38100"/>
              <a:ext cx="1026419" cy="121639"/>
            </a:xfrm>
            <a:prstGeom prst="rect">
              <a:avLst/>
            </a:prstGeom>
          </p:spPr>
          <p:txBody>
            <a:bodyPr lIns="50800" tIns="50800" rIns="50800" bIns="50800" rtlCol="0" anchor="ctr"/>
            <a:lstStyle/>
            <a:p>
              <a:pPr algn="ctr">
                <a:lnSpc>
                  <a:spcPts val="2452"/>
                </a:lnSpc>
              </a:pPr>
              <a:endParaRPr/>
            </a:p>
          </p:txBody>
        </p:sp>
      </p:grpSp>
      <p:grpSp>
        <p:nvGrpSpPr>
          <p:cNvPr id="18" name="Group 18"/>
          <p:cNvGrpSpPr/>
          <p:nvPr/>
        </p:nvGrpSpPr>
        <p:grpSpPr>
          <a:xfrm>
            <a:off x="15036916" y="7557765"/>
            <a:ext cx="1902560" cy="365720"/>
            <a:chOff x="0" y="0"/>
            <a:chExt cx="501086" cy="96321"/>
          </a:xfrm>
        </p:grpSpPr>
        <p:sp>
          <p:nvSpPr>
            <p:cNvPr id="19" name="Freeform 19"/>
            <p:cNvSpPr/>
            <p:nvPr/>
          </p:nvSpPr>
          <p:spPr>
            <a:xfrm>
              <a:off x="0" y="0"/>
              <a:ext cx="501086" cy="96321"/>
            </a:xfrm>
            <a:custGeom>
              <a:avLst/>
              <a:gdLst/>
              <a:ahLst/>
              <a:cxnLst/>
              <a:rect l="l" t="t" r="r" b="b"/>
              <a:pathLst>
                <a:path w="501086" h="96321">
                  <a:moveTo>
                    <a:pt x="0" y="0"/>
                  </a:moveTo>
                  <a:lnTo>
                    <a:pt x="501086" y="0"/>
                  </a:lnTo>
                  <a:lnTo>
                    <a:pt x="501086" y="96321"/>
                  </a:lnTo>
                  <a:lnTo>
                    <a:pt x="0" y="96321"/>
                  </a:lnTo>
                  <a:close/>
                </a:path>
              </a:pathLst>
            </a:custGeom>
            <a:solidFill>
              <a:srgbClr val="000000">
                <a:alpha val="0"/>
              </a:srgbClr>
            </a:solidFill>
            <a:ln w="38100" cap="sq">
              <a:solidFill>
                <a:srgbClr val="DB11FB"/>
              </a:solidFill>
              <a:prstDash val="solid"/>
              <a:miter/>
            </a:ln>
          </p:spPr>
          <p:txBody>
            <a:bodyPr/>
            <a:lstStyle/>
            <a:p>
              <a:endParaRPr lang="en-MY"/>
            </a:p>
          </p:txBody>
        </p:sp>
        <p:sp>
          <p:nvSpPr>
            <p:cNvPr id="20" name="TextBox 20"/>
            <p:cNvSpPr txBox="1"/>
            <p:nvPr/>
          </p:nvSpPr>
          <p:spPr>
            <a:xfrm>
              <a:off x="0" y="-38100"/>
              <a:ext cx="501086" cy="134421"/>
            </a:xfrm>
            <a:prstGeom prst="rect">
              <a:avLst/>
            </a:prstGeom>
          </p:spPr>
          <p:txBody>
            <a:bodyPr lIns="50800" tIns="50800" rIns="50800" bIns="50800" rtlCol="0" anchor="ctr"/>
            <a:lstStyle/>
            <a:p>
              <a:pPr algn="ctr">
                <a:lnSpc>
                  <a:spcPts val="2452"/>
                </a:lnSpc>
              </a:pPr>
              <a:endParaRPr/>
            </a:p>
          </p:txBody>
        </p:sp>
      </p:grpSp>
      <p:sp>
        <p:nvSpPr>
          <p:cNvPr id="21" name="TextBox 21"/>
          <p:cNvSpPr txBox="1"/>
          <p:nvPr/>
        </p:nvSpPr>
        <p:spPr>
          <a:xfrm>
            <a:off x="11025883" y="9220200"/>
            <a:ext cx="5913593" cy="908002"/>
          </a:xfrm>
          <a:prstGeom prst="rect">
            <a:avLst/>
          </a:prstGeom>
        </p:spPr>
        <p:txBody>
          <a:bodyPr lIns="0" tIns="0" rIns="0" bIns="0" rtlCol="0" anchor="t">
            <a:spAutoFit/>
          </a:bodyPr>
          <a:lstStyle/>
          <a:p>
            <a:pPr algn="ctr">
              <a:lnSpc>
                <a:spcPts val="2452"/>
              </a:lnSpc>
              <a:spcBef>
                <a:spcPct val="0"/>
              </a:spcBef>
            </a:pPr>
            <a:r>
              <a:rPr lang="en-US" sz="1751" b="1" u="sng">
                <a:solidFill>
                  <a:srgbClr val="FDFDFD"/>
                </a:solidFill>
                <a:latin typeface="Montserrat Bold"/>
                <a:ea typeface="Montserrat Bold"/>
                <a:cs typeface="Montserrat Bold"/>
                <a:sym typeface="Montserrat Bold"/>
              </a:rPr>
              <a:t>Sample  4</a:t>
            </a:r>
            <a:r>
              <a:rPr lang="en-US" sz="1751" b="1">
                <a:solidFill>
                  <a:srgbClr val="FDFDFD"/>
                </a:solidFill>
                <a:latin typeface="Montserrat Bold"/>
                <a:ea typeface="Montserrat Bold"/>
                <a:cs typeface="Montserrat Bold"/>
                <a:sym typeface="Montserrat Bold"/>
              </a:rPr>
              <a:t>: </a:t>
            </a:r>
            <a:r>
              <a:rPr lang="en-US" sz="1751">
                <a:solidFill>
                  <a:srgbClr val="FDFDFD"/>
                </a:solidFill>
                <a:latin typeface="Montserrat"/>
                <a:ea typeface="Montserrat"/>
                <a:cs typeface="Montserrat"/>
                <a:sym typeface="Montserrat"/>
              </a:rPr>
              <a:t>Sample of Chain-of-Thought Reasoning generated using OpenAI’s 4o-mini</a:t>
            </a:r>
          </a:p>
          <a:p>
            <a:pPr algn="ctr">
              <a:lnSpc>
                <a:spcPts val="2452"/>
              </a:lnSpc>
              <a:spcBef>
                <a:spcPct val="0"/>
              </a:spcBef>
            </a:pPr>
            <a:endParaRPr lang="en-US" sz="1751">
              <a:solidFill>
                <a:srgbClr val="FDFDFD"/>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342406" y="7620466"/>
            <a:ext cx="8740397" cy="7593220"/>
          </a:xfrm>
          <a:custGeom>
            <a:avLst/>
            <a:gdLst/>
            <a:ahLst/>
            <a:cxnLst/>
            <a:rect l="l" t="t" r="r" b="b"/>
            <a:pathLst>
              <a:path w="8740397" h="7593220">
                <a:moveTo>
                  <a:pt x="0" y="0"/>
                </a:moveTo>
                <a:lnTo>
                  <a:pt x="8740397" y="0"/>
                </a:lnTo>
                <a:lnTo>
                  <a:pt x="8740397" y="7593220"/>
                </a:lnTo>
                <a:lnTo>
                  <a:pt x="0" y="7593220"/>
                </a:lnTo>
                <a:lnTo>
                  <a:pt x="0" y="0"/>
                </a:lnTo>
                <a:close/>
              </a:path>
            </a:pathLst>
          </a:custGeom>
          <a:blipFill>
            <a:blip r:embed="rId2"/>
            <a:stretch>
              <a:fillRect/>
            </a:stretch>
          </a:blipFill>
        </p:spPr>
        <p:txBody>
          <a:bodyPr/>
          <a:lstStyle/>
          <a:p>
            <a:endParaRPr lang="en-MY"/>
          </a:p>
        </p:txBody>
      </p:sp>
      <p:sp>
        <p:nvSpPr>
          <p:cNvPr id="3" name="Freeform 3"/>
          <p:cNvSpPr/>
          <p:nvPr/>
        </p:nvSpPr>
        <p:spPr>
          <a:xfrm>
            <a:off x="9837686" y="2217759"/>
            <a:ext cx="3121625" cy="3324519"/>
          </a:xfrm>
          <a:custGeom>
            <a:avLst/>
            <a:gdLst/>
            <a:ahLst/>
            <a:cxnLst/>
            <a:rect l="l" t="t" r="r" b="b"/>
            <a:pathLst>
              <a:path w="3121625" h="3324519">
                <a:moveTo>
                  <a:pt x="0" y="0"/>
                </a:moveTo>
                <a:lnTo>
                  <a:pt x="3121625" y="0"/>
                </a:lnTo>
                <a:lnTo>
                  <a:pt x="3121625" y="3324519"/>
                </a:lnTo>
                <a:lnTo>
                  <a:pt x="0" y="3324519"/>
                </a:lnTo>
                <a:lnTo>
                  <a:pt x="0" y="0"/>
                </a:lnTo>
                <a:close/>
              </a:path>
            </a:pathLst>
          </a:custGeom>
          <a:blipFill>
            <a:blip r:embed="rId3"/>
            <a:stretch>
              <a:fillRect l="-13166" t="-12001" r="-14141" b="-10073"/>
            </a:stretch>
          </a:blipFill>
        </p:spPr>
        <p:txBody>
          <a:bodyPr/>
          <a:lstStyle/>
          <a:p>
            <a:endParaRPr lang="en-MY"/>
          </a:p>
        </p:txBody>
      </p:sp>
      <p:sp>
        <p:nvSpPr>
          <p:cNvPr id="4" name="Freeform 4"/>
          <p:cNvSpPr/>
          <p:nvPr/>
        </p:nvSpPr>
        <p:spPr>
          <a:xfrm>
            <a:off x="13252173" y="1247519"/>
            <a:ext cx="4661771" cy="5324835"/>
          </a:xfrm>
          <a:custGeom>
            <a:avLst/>
            <a:gdLst/>
            <a:ahLst/>
            <a:cxnLst/>
            <a:rect l="l" t="t" r="r" b="b"/>
            <a:pathLst>
              <a:path w="4661771" h="5324835">
                <a:moveTo>
                  <a:pt x="0" y="0"/>
                </a:moveTo>
                <a:lnTo>
                  <a:pt x="4661771" y="0"/>
                </a:lnTo>
                <a:lnTo>
                  <a:pt x="4661771" y="5324835"/>
                </a:lnTo>
                <a:lnTo>
                  <a:pt x="0" y="5324835"/>
                </a:lnTo>
                <a:lnTo>
                  <a:pt x="0" y="0"/>
                </a:lnTo>
                <a:close/>
              </a:path>
            </a:pathLst>
          </a:custGeom>
          <a:blipFill>
            <a:blip r:embed="rId4"/>
            <a:stretch>
              <a:fillRect r="-2755"/>
            </a:stretch>
          </a:blipFill>
        </p:spPr>
        <p:txBody>
          <a:bodyPr/>
          <a:lstStyle/>
          <a:p>
            <a:endParaRPr lang="en-MY"/>
          </a:p>
        </p:txBody>
      </p:sp>
      <p:sp>
        <p:nvSpPr>
          <p:cNvPr id="5" name="TextBox 5"/>
          <p:cNvSpPr txBox="1"/>
          <p:nvPr/>
        </p:nvSpPr>
        <p:spPr>
          <a:xfrm>
            <a:off x="1280013" y="728407"/>
            <a:ext cx="12127885" cy="1038225"/>
          </a:xfrm>
          <a:prstGeom prst="rect">
            <a:avLst/>
          </a:prstGeom>
        </p:spPr>
        <p:txBody>
          <a:bodyPr lIns="0" tIns="0" rIns="0" bIns="0" rtlCol="0" anchor="t">
            <a:spAutoFit/>
          </a:bodyPr>
          <a:lstStyle/>
          <a:p>
            <a:pPr marL="0" lvl="0" indent="0" algn="l">
              <a:lnSpc>
                <a:spcPts val="8121"/>
              </a:lnSpc>
              <a:spcBef>
                <a:spcPct val="0"/>
              </a:spcBef>
            </a:pPr>
            <a:r>
              <a:rPr lang="en-US" sz="6768" b="1">
                <a:solidFill>
                  <a:srgbClr val="FDFDFD"/>
                </a:solidFill>
                <a:latin typeface="Montserrat Bold"/>
                <a:ea typeface="Montserrat Bold"/>
                <a:cs typeface="Montserrat Bold"/>
                <a:sym typeface="Montserrat Bold"/>
              </a:rPr>
              <a:t>Finetuning</a:t>
            </a:r>
          </a:p>
        </p:txBody>
      </p:sp>
      <p:sp>
        <p:nvSpPr>
          <p:cNvPr id="6" name="TextBox 6"/>
          <p:cNvSpPr txBox="1"/>
          <p:nvPr/>
        </p:nvSpPr>
        <p:spPr>
          <a:xfrm>
            <a:off x="1280013" y="2217759"/>
            <a:ext cx="8106865" cy="7649530"/>
          </a:xfrm>
          <a:prstGeom prst="rect">
            <a:avLst/>
          </a:prstGeom>
        </p:spPr>
        <p:txBody>
          <a:bodyPr lIns="0" tIns="0" rIns="0" bIns="0" rtlCol="0" anchor="t">
            <a:spAutoFit/>
          </a:bodyPr>
          <a:lstStyle/>
          <a:p>
            <a:pPr marL="415178" lvl="1" indent="-207589" algn="l">
              <a:lnSpc>
                <a:spcPts val="2692"/>
              </a:lnSpc>
              <a:buFont typeface="Arial"/>
              <a:buChar char="•"/>
            </a:pPr>
            <a:r>
              <a:rPr lang="en-US" sz="1923" dirty="0">
                <a:solidFill>
                  <a:srgbClr val="FFFFFF"/>
                </a:solidFill>
                <a:latin typeface="Montserrat"/>
                <a:ea typeface="Montserrat"/>
                <a:cs typeface="Montserrat"/>
                <a:sym typeface="Montserrat"/>
              </a:rPr>
              <a:t>We employ </a:t>
            </a:r>
            <a:r>
              <a:rPr lang="en-US" sz="1923" dirty="0" err="1">
                <a:solidFill>
                  <a:srgbClr val="FFFFFF"/>
                </a:solidFill>
                <a:latin typeface="Montserrat"/>
                <a:ea typeface="Montserrat"/>
                <a:cs typeface="Montserrat"/>
                <a:sym typeface="Montserrat"/>
              </a:rPr>
              <a:t>Huggingface’s</a:t>
            </a:r>
            <a:r>
              <a:rPr lang="en-US" sz="1923" dirty="0">
                <a:solidFill>
                  <a:srgbClr val="FFFFFF"/>
                </a:solidFill>
                <a:latin typeface="Montserrat"/>
                <a:ea typeface="Montserrat"/>
                <a:cs typeface="Montserrat"/>
                <a:sym typeface="Montserrat"/>
              </a:rPr>
              <a:t> </a:t>
            </a:r>
            <a:r>
              <a:rPr lang="en-US" sz="1923" dirty="0" err="1">
                <a:solidFill>
                  <a:srgbClr val="FFFFFF"/>
                </a:solidFill>
                <a:latin typeface="Montserrat"/>
                <a:ea typeface="Montserrat"/>
                <a:cs typeface="Montserrat"/>
                <a:sym typeface="Montserrat"/>
              </a:rPr>
              <a:t>trl</a:t>
            </a:r>
            <a:r>
              <a:rPr lang="en-US" sz="1923" dirty="0">
                <a:solidFill>
                  <a:srgbClr val="FFFFFF"/>
                </a:solidFill>
                <a:latin typeface="Montserrat"/>
                <a:ea typeface="Montserrat"/>
                <a:cs typeface="Montserrat"/>
                <a:sym typeface="Montserrat"/>
              </a:rPr>
              <a:t> (Transformer Reinforcement Learning) for Supervised Fine-tuning and finetune </a:t>
            </a:r>
            <a:r>
              <a:rPr lang="en-US" sz="1923" dirty="0" err="1">
                <a:solidFill>
                  <a:srgbClr val="FFFFFF"/>
                </a:solidFill>
                <a:latin typeface="Montserrat"/>
                <a:ea typeface="Montserrat"/>
                <a:cs typeface="Montserrat"/>
                <a:sym typeface="Montserrat"/>
              </a:rPr>
              <a:t>Mesolitica’s</a:t>
            </a:r>
            <a:r>
              <a:rPr lang="en-US" sz="1923" dirty="0">
                <a:solidFill>
                  <a:srgbClr val="FFFFFF"/>
                </a:solidFill>
                <a:latin typeface="Montserrat"/>
                <a:ea typeface="Montserrat"/>
                <a:cs typeface="Montserrat"/>
                <a:sym typeface="Montserrat"/>
              </a:rPr>
              <a:t> </a:t>
            </a:r>
            <a:r>
              <a:rPr lang="en-US" sz="1923" u="sng" dirty="0">
                <a:solidFill>
                  <a:srgbClr val="FFFFFF"/>
                </a:solidFill>
                <a:latin typeface="Montserrat"/>
                <a:ea typeface="Montserrat"/>
                <a:cs typeface="Montserrat"/>
                <a:sym typeface="Montserrat"/>
                <a:hlinkClick r:id="rId5" tooltip="https://huggingface.co/mesolitica/malaysian-mistral-7b-32k-instructions-v4"/>
              </a:rPr>
              <a:t>https://huggingface.co/mesolitica/malaysian-mistral-7b-32k-instructions-v4</a:t>
            </a:r>
            <a:r>
              <a:rPr lang="en-US" sz="1923" dirty="0">
                <a:solidFill>
                  <a:srgbClr val="FFFFFF"/>
                </a:solidFill>
                <a:latin typeface="Montserrat"/>
                <a:ea typeface="Montserrat"/>
                <a:cs typeface="Montserrat"/>
                <a:sym typeface="Montserrat"/>
              </a:rPr>
              <a:t> model</a:t>
            </a:r>
          </a:p>
          <a:p>
            <a:pPr algn="l">
              <a:lnSpc>
                <a:spcPts val="2692"/>
              </a:lnSpc>
            </a:pPr>
            <a:endParaRPr lang="en-US" sz="1923" dirty="0">
              <a:solidFill>
                <a:srgbClr val="FFFFFF"/>
              </a:solidFill>
              <a:latin typeface="Montserrat"/>
              <a:ea typeface="Montserrat"/>
              <a:cs typeface="Montserrat"/>
              <a:sym typeface="Montserrat"/>
            </a:endParaRPr>
          </a:p>
          <a:p>
            <a:pPr marL="415178" lvl="1" indent="-207589" algn="l">
              <a:lnSpc>
                <a:spcPts val="2692"/>
              </a:lnSpc>
              <a:buFont typeface="Arial"/>
              <a:buChar char="•"/>
            </a:pPr>
            <a:r>
              <a:rPr lang="en-US" sz="1923" dirty="0">
                <a:solidFill>
                  <a:srgbClr val="FFFFFF"/>
                </a:solidFill>
                <a:latin typeface="Montserrat"/>
                <a:ea typeface="Montserrat"/>
                <a:cs typeface="Montserrat"/>
                <a:sym typeface="Montserrat"/>
              </a:rPr>
              <a:t>We train 2 models, one primarily focused on classification (</a:t>
            </a:r>
            <a:r>
              <a:rPr lang="en-US" sz="1923" u="sng" dirty="0">
                <a:solidFill>
                  <a:srgbClr val="FFFFFF"/>
                </a:solidFill>
                <a:latin typeface="Montserrat"/>
                <a:ea typeface="Montserrat"/>
                <a:cs typeface="Montserrat"/>
                <a:sym typeface="Montserrat"/>
                <a:hlinkClick r:id="rId6" tooltip="https://huggingface.co/wanadzhar913/malaysian-mistral-llmasajudge-v2"/>
              </a:rPr>
              <a:t>V2</a:t>
            </a:r>
            <a:r>
              <a:rPr lang="en-US" sz="1923" dirty="0">
                <a:solidFill>
                  <a:srgbClr val="FFFFFF"/>
                </a:solidFill>
                <a:latin typeface="Montserrat"/>
                <a:ea typeface="Montserrat"/>
                <a:cs typeface="Montserrat"/>
                <a:sym typeface="Montserrat"/>
              </a:rPr>
              <a:t>) and the other on both classification and reasoning (</a:t>
            </a:r>
            <a:r>
              <a:rPr lang="en-US" sz="1923" u="sng" dirty="0">
                <a:solidFill>
                  <a:srgbClr val="FFFFFF"/>
                </a:solidFill>
                <a:latin typeface="Montserrat"/>
                <a:ea typeface="Montserrat"/>
                <a:cs typeface="Montserrat"/>
                <a:sym typeface="Montserrat"/>
                <a:hlinkClick r:id="rId7" tooltip="https://huggingface.co/wanadzhar913/malaysian-mistral-llmasajudge-v3"/>
              </a:rPr>
              <a:t>V3</a:t>
            </a:r>
            <a:r>
              <a:rPr lang="en-US" sz="1923" dirty="0">
                <a:solidFill>
                  <a:srgbClr val="FFFFFF"/>
                </a:solidFill>
                <a:latin typeface="Montserrat"/>
                <a:ea typeface="Montserrat"/>
                <a:cs typeface="Montserrat"/>
                <a:sym typeface="Montserrat"/>
              </a:rPr>
              <a:t>).</a:t>
            </a:r>
          </a:p>
          <a:p>
            <a:pPr algn="l">
              <a:lnSpc>
                <a:spcPts val="2692"/>
              </a:lnSpc>
            </a:pPr>
            <a:endParaRPr lang="en-US" sz="1923" dirty="0">
              <a:solidFill>
                <a:srgbClr val="FFFFFF"/>
              </a:solidFill>
              <a:latin typeface="Montserrat"/>
              <a:ea typeface="Montserrat"/>
              <a:cs typeface="Montserrat"/>
              <a:sym typeface="Montserrat"/>
            </a:endParaRPr>
          </a:p>
          <a:p>
            <a:pPr marL="415178" lvl="1" indent="-207589" algn="l">
              <a:lnSpc>
                <a:spcPts val="2692"/>
              </a:lnSpc>
              <a:buFont typeface="Arial"/>
              <a:buChar char="•"/>
            </a:pPr>
            <a:r>
              <a:rPr lang="en-US" sz="1923" dirty="0">
                <a:solidFill>
                  <a:srgbClr val="FFFFFF"/>
                </a:solidFill>
                <a:latin typeface="Montserrat"/>
                <a:ea typeface="Montserrat"/>
                <a:cs typeface="Montserrat"/>
                <a:sym typeface="Montserrat"/>
              </a:rPr>
              <a:t>Both models were trained on the following hyper-parameters. Training time/Epochs was intentionally different between the 2 models due to resource constraints (Google </a:t>
            </a:r>
            <a:r>
              <a:rPr lang="en-US" sz="1923" dirty="0" err="1">
                <a:solidFill>
                  <a:srgbClr val="FFFFFF"/>
                </a:solidFill>
                <a:latin typeface="Montserrat"/>
                <a:ea typeface="Montserrat"/>
                <a:cs typeface="Montserrat"/>
                <a:sym typeface="Montserrat"/>
              </a:rPr>
              <a:t>Colab</a:t>
            </a:r>
            <a:r>
              <a:rPr lang="en-US" sz="1923" dirty="0">
                <a:solidFill>
                  <a:srgbClr val="FFFFFF"/>
                </a:solidFill>
                <a:latin typeface="Montserrat"/>
                <a:ea typeface="Montserrat"/>
                <a:cs typeface="Montserrat"/>
                <a:sym typeface="Montserrat"/>
              </a:rPr>
              <a:t> compute credits). Due to V2 reaching a lower loss early, we decided to end it’s training prematurely at 0.51 epochs, while V3 received 1 epoch’s worth of training.</a:t>
            </a:r>
          </a:p>
          <a:p>
            <a:pPr algn="l">
              <a:lnSpc>
                <a:spcPts val="2692"/>
              </a:lnSpc>
            </a:pPr>
            <a:endParaRPr lang="en-US" sz="1923" dirty="0">
              <a:solidFill>
                <a:srgbClr val="FFFFFF"/>
              </a:solidFill>
              <a:latin typeface="Montserrat"/>
              <a:ea typeface="Montserrat"/>
              <a:cs typeface="Montserrat"/>
              <a:sym typeface="Montserrat"/>
            </a:endParaRPr>
          </a:p>
          <a:p>
            <a:pPr marL="415178" lvl="1" indent="-207589" algn="l">
              <a:lnSpc>
                <a:spcPts val="2692"/>
              </a:lnSpc>
              <a:buFont typeface="Arial"/>
              <a:buChar char="•"/>
            </a:pPr>
            <a:r>
              <a:rPr lang="en-US" sz="1923" dirty="0">
                <a:solidFill>
                  <a:srgbClr val="FFFFFF"/>
                </a:solidFill>
                <a:latin typeface="Montserrat"/>
                <a:ea typeface="Montserrat"/>
                <a:cs typeface="Montserrat"/>
                <a:sym typeface="Montserrat"/>
              </a:rPr>
              <a:t>The Weights &amp; Biases run for both models can be found here for </a:t>
            </a:r>
            <a:r>
              <a:rPr lang="en-US" sz="1923" u="sng" dirty="0">
                <a:solidFill>
                  <a:srgbClr val="FFFFFF"/>
                </a:solidFill>
                <a:latin typeface="Montserrat"/>
                <a:ea typeface="Montserrat"/>
                <a:cs typeface="Montserrat"/>
                <a:sym typeface="Montserrat"/>
                <a:hlinkClick r:id="rId8" tooltip="https://wandb.ai/adzhar-faiq/finetune-malaysian-mistral-llmasajudge-v2/runs/tgmucbzl"/>
              </a:rPr>
              <a:t>V2</a:t>
            </a:r>
            <a:r>
              <a:rPr lang="en-US" sz="1923" dirty="0">
                <a:solidFill>
                  <a:srgbClr val="FFFFFF"/>
                </a:solidFill>
                <a:latin typeface="Montserrat"/>
                <a:ea typeface="Montserrat"/>
                <a:cs typeface="Montserrat"/>
                <a:sym typeface="Montserrat"/>
              </a:rPr>
              <a:t> &amp; </a:t>
            </a:r>
            <a:r>
              <a:rPr lang="en-US" sz="1923" u="sng" dirty="0">
                <a:solidFill>
                  <a:srgbClr val="FFFFFF"/>
                </a:solidFill>
                <a:latin typeface="Montserrat"/>
                <a:ea typeface="Montserrat"/>
                <a:cs typeface="Montserrat"/>
                <a:sym typeface="Montserrat"/>
                <a:hlinkClick r:id="rId9" tooltip="https://wandb.ai/adzhar-faiq/finetune-malaysian-mistral-llmasajudge-v3/runs/8ocdvq5y"/>
              </a:rPr>
              <a:t>V3</a:t>
            </a:r>
            <a:r>
              <a:rPr lang="en-US" sz="1923" dirty="0">
                <a:solidFill>
                  <a:srgbClr val="FFFFFF"/>
                </a:solidFill>
                <a:latin typeface="Montserrat"/>
                <a:ea typeface="Montserrat"/>
                <a:cs typeface="Montserrat"/>
                <a:sym typeface="Montserrat"/>
              </a:rPr>
              <a:t>.</a:t>
            </a:r>
          </a:p>
          <a:p>
            <a:pPr algn="l">
              <a:lnSpc>
                <a:spcPts val="2692"/>
              </a:lnSpc>
            </a:pPr>
            <a:endParaRPr lang="en-US" sz="1923" dirty="0">
              <a:solidFill>
                <a:srgbClr val="FFFFFF"/>
              </a:solidFill>
              <a:latin typeface="Montserrat"/>
              <a:ea typeface="Montserrat"/>
              <a:cs typeface="Montserrat"/>
              <a:sym typeface="Montserrat"/>
            </a:endParaRPr>
          </a:p>
          <a:p>
            <a:pPr marL="415178" lvl="1" indent="-207589" algn="l">
              <a:lnSpc>
                <a:spcPts val="2692"/>
              </a:lnSpc>
              <a:buFont typeface="Arial"/>
              <a:buChar char="•"/>
            </a:pPr>
            <a:r>
              <a:rPr lang="en-US" sz="1923" dirty="0">
                <a:solidFill>
                  <a:srgbClr val="FFFFFF"/>
                </a:solidFill>
                <a:latin typeface="Montserrat"/>
                <a:ea typeface="Montserrat"/>
                <a:cs typeface="Montserrat"/>
                <a:sym typeface="Montserrat"/>
              </a:rPr>
              <a:t>A small batch size was used to avoid </a:t>
            </a:r>
            <a:r>
              <a:rPr lang="en-US" sz="1923" b="1" dirty="0" err="1">
                <a:solidFill>
                  <a:srgbClr val="FFFFFF"/>
                </a:solidFill>
                <a:latin typeface="Montserrat"/>
                <a:ea typeface="Montserrat"/>
                <a:cs typeface="Montserrat"/>
                <a:sym typeface="Montserrat"/>
              </a:rPr>
              <a:t>OutOfMemoryErrors</a:t>
            </a:r>
            <a:r>
              <a:rPr lang="en-US" sz="1923" b="1" dirty="0">
                <a:solidFill>
                  <a:srgbClr val="FFFFFF"/>
                </a:solidFill>
                <a:latin typeface="Montserrat"/>
                <a:ea typeface="Montserrat"/>
                <a:cs typeface="Montserrat"/>
                <a:sym typeface="Montserrat"/>
              </a:rPr>
              <a:t> </a:t>
            </a:r>
            <a:r>
              <a:rPr lang="en-US" sz="1923" dirty="0">
                <a:solidFill>
                  <a:srgbClr val="FFFFFF"/>
                </a:solidFill>
                <a:latin typeface="Montserrat"/>
                <a:ea typeface="Montserrat"/>
                <a:cs typeface="Montserrat"/>
                <a:sym typeface="Montserrat"/>
              </a:rPr>
              <a:t>although in the future, the </a:t>
            </a:r>
            <a:r>
              <a:rPr lang="en-US" sz="1923" b="1" dirty="0" err="1">
                <a:solidFill>
                  <a:srgbClr val="FFFFFF"/>
                </a:solidFill>
                <a:latin typeface="Montserrat"/>
                <a:ea typeface="Montserrat"/>
                <a:cs typeface="Montserrat"/>
                <a:sym typeface="Montserrat"/>
              </a:rPr>
              <a:t>gradient_accumulation_steps</a:t>
            </a:r>
            <a:r>
              <a:rPr lang="en-US" sz="1923" b="1" dirty="0">
                <a:solidFill>
                  <a:srgbClr val="FFFFFF"/>
                </a:solidFill>
                <a:latin typeface="Montserrat"/>
                <a:ea typeface="Montserrat"/>
                <a:cs typeface="Montserrat"/>
                <a:sym typeface="Montserrat"/>
              </a:rPr>
              <a:t> </a:t>
            </a:r>
            <a:r>
              <a:rPr lang="en-US" sz="1923" dirty="0">
                <a:solidFill>
                  <a:srgbClr val="FFFFFF"/>
                </a:solidFill>
                <a:latin typeface="Montserrat"/>
                <a:ea typeface="Montserrat"/>
                <a:cs typeface="Montserrat"/>
                <a:sym typeface="Montserrat"/>
              </a:rPr>
              <a:t>parameter should be increased as well.</a:t>
            </a:r>
          </a:p>
          <a:p>
            <a:pPr marL="0" lvl="0" indent="0" algn="l">
              <a:lnSpc>
                <a:spcPts val="3335"/>
              </a:lnSpc>
              <a:spcBef>
                <a:spcPct val="0"/>
              </a:spcBef>
            </a:pPr>
            <a:endParaRPr lang="en-US" sz="1923" dirty="0">
              <a:solidFill>
                <a:srgbClr val="FFFFFF"/>
              </a:solidFill>
              <a:latin typeface="Montserrat"/>
              <a:ea typeface="Montserrat"/>
              <a:cs typeface="Montserrat"/>
              <a:sym typeface="Montserrat"/>
            </a:endParaRPr>
          </a:p>
        </p:txBody>
      </p:sp>
      <p:sp>
        <p:nvSpPr>
          <p:cNvPr id="7" name="TextBox 7"/>
          <p:cNvSpPr txBox="1"/>
          <p:nvPr/>
        </p:nvSpPr>
        <p:spPr>
          <a:xfrm>
            <a:off x="9827747" y="6837987"/>
            <a:ext cx="8006482" cy="603202"/>
          </a:xfrm>
          <a:prstGeom prst="rect">
            <a:avLst/>
          </a:prstGeom>
        </p:spPr>
        <p:txBody>
          <a:bodyPr lIns="0" tIns="0" rIns="0" bIns="0" rtlCol="0" anchor="t">
            <a:spAutoFit/>
          </a:bodyPr>
          <a:lstStyle/>
          <a:p>
            <a:pPr algn="ctr">
              <a:lnSpc>
                <a:spcPts val="2452"/>
              </a:lnSpc>
              <a:spcBef>
                <a:spcPct val="0"/>
              </a:spcBef>
            </a:pPr>
            <a:r>
              <a:rPr lang="en-US" sz="1751" b="1" dirty="0">
                <a:solidFill>
                  <a:srgbClr val="FFFFFF"/>
                </a:solidFill>
                <a:latin typeface="Montserrat Bold"/>
                <a:ea typeface="Montserrat Bold"/>
                <a:cs typeface="Montserrat Bold"/>
                <a:sym typeface="Montserrat Bold"/>
              </a:rPr>
              <a:t>Fig. 2 : </a:t>
            </a:r>
            <a:r>
              <a:rPr lang="en-US" sz="1751" dirty="0">
                <a:solidFill>
                  <a:srgbClr val="FFFFFF"/>
                </a:solidFill>
                <a:latin typeface="Montserrat"/>
                <a:ea typeface="Montserrat"/>
                <a:cs typeface="Montserrat"/>
                <a:sym typeface="Montserrat"/>
              </a:rPr>
              <a:t>The left is the training outcome for V2 and the right is for V3.</a:t>
            </a:r>
          </a:p>
          <a:p>
            <a:pPr algn="ctr">
              <a:lnSpc>
                <a:spcPts val="2452"/>
              </a:lnSpc>
              <a:spcBef>
                <a:spcPct val="0"/>
              </a:spcBef>
            </a:pPr>
            <a:endParaRPr lang="en-US" sz="1751" dirty="0">
              <a:solidFill>
                <a:srgbClr val="FFFF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953</Words>
  <Application>Microsoft Office PowerPoint</Application>
  <PresentationFormat>Custom</PresentationFormat>
  <Paragraphs>98</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Montserrat</vt:lpstr>
      <vt:lpstr>Calibri</vt:lpstr>
      <vt:lpstr>Arial</vt:lpstr>
      <vt:lpstr>Montserrat Bold</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werecooked LLM JUDGE</dc:title>
  <cp:lastModifiedBy>Wan Adzhar Faiq Bin Adzlan</cp:lastModifiedBy>
  <cp:revision>4</cp:revision>
  <dcterms:created xsi:type="dcterms:W3CDTF">2006-08-16T00:00:00Z</dcterms:created>
  <dcterms:modified xsi:type="dcterms:W3CDTF">2024-11-14T15:37:25Z</dcterms:modified>
  <dc:identifier>DAGUZ7Ba748</dc:identifier>
</cp:coreProperties>
</file>